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Preslav Nakov"/>
  <p:cmAuthor clrIdx="1" id="1" initials="" lastIdx="1" name="Momchil Hardalov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slide" Target="slides/slide40.xml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slide" Target="slides/slide41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0-08T10:43:14.858">
    <p:pos x="6000" y="0"/>
    <p:text>Do you want to synchronize the text lines to appear with just teh corresponding red rectangle?</p:text>
  </p:cm>
  <p:cm authorId="1" idx="1" dt="2021-10-08T10:43:14.858">
    <p:pos x="6000" y="0"/>
    <p:text>I do not how to do it (easy)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10-08T10:29:38.549">
    <p:pos x="6000" y="0"/>
    <p:text>Do you want to synchronize the text on teh left with the animation?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gannett-cdn.com/presto/2019/10/02/USAT/b5931760-f324-4d58-b9ff-41c3dba83216-AP_Trump.JPG?width=660&amp;height=440&amp;fit=crop&amp;format=pjpg&amp;auto=webp" TargetMode="External"/><Relationship Id="rId10" Type="http://schemas.openxmlformats.org/officeDocument/2006/relationships/hyperlink" Target="https://ichef.bbci.co.uk/news/1024/cpsprodpb/98CB/production/_115051193_trump_wall_1_976_promo-nc.png" TargetMode="External"/><Relationship Id="rId13" Type="http://schemas.openxmlformats.org/officeDocument/2006/relationships/hyperlink" Target="https://www.gannett-cdn.com/presto/2019/10/02/USAT/b5931760-f324-4d58-b9ff-41c3dba83216-AP_Trump.JPG?width=660&amp;height=440&amp;fit=crop&amp;format=pjpg&amp;auto=webp" TargetMode="External"/><Relationship Id="rId12" Type="http://schemas.openxmlformats.org/officeDocument/2006/relationships/hyperlink" Target="https://www.gannett-cdn.com/presto/2019/10/02/USAT/b5931760-f324-4d58-b9ff-41c3dba83216-AP_Trump.JPG?width=660&amp;height=440&amp;fit=crop&amp;format=pjpg&amp;auto=webp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ostonherald.com/wp-content/uploads/2019/08/trumpms015.jpg" TargetMode="External"/><Relationship Id="rId3" Type="http://schemas.openxmlformats.org/officeDocument/2006/relationships/hyperlink" Target="https://www.bostonherald.com/wp-content/uploads/2019/08/trumpms015.jpg" TargetMode="External"/><Relationship Id="rId4" Type="http://schemas.openxmlformats.org/officeDocument/2006/relationships/hyperlink" Target="https://www.bostonherald.com/wp-content/uploads/2019/08/trumpms015.jpg" TargetMode="External"/><Relationship Id="rId9" Type="http://schemas.openxmlformats.org/officeDocument/2006/relationships/hyperlink" Target="https://ichef.bbci.co.uk/news/1024/cpsprodpb/98CB/production/_115051193_trump_wall_1_976_promo-nc.png" TargetMode="External"/><Relationship Id="rId5" Type="http://schemas.openxmlformats.org/officeDocument/2006/relationships/hyperlink" Target="https://www.aruma.com.au/wp-content/uploads/2019/09/Greta_Thunberg_at_the_Parliament_33744056508.jpg" TargetMode="External"/><Relationship Id="rId6" Type="http://schemas.openxmlformats.org/officeDocument/2006/relationships/hyperlink" Target="https://www.aruma.com.au/wp-content/uploads/2019/09/Greta_Thunberg_at_the_Parliament_33744056508.jpg" TargetMode="External"/><Relationship Id="rId7" Type="http://schemas.openxmlformats.org/officeDocument/2006/relationships/hyperlink" Target="https://www.aruma.com.au/wp-content/uploads/2019/09/Greta_Thunberg_at_the_Parliament_33744056508.jpg" TargetMode="External"/><Relationship Id="rId8" Type="http://schemas.openxmlformats.org/officeDocument/2006/relationships/hyperlink" Target="https://ichef.bbci.co.uk/news/1024/cpsprodpb/98CB/production/_115051193_trump_wall_1_976_promo-nc.png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6d9f57db2_7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f6d9f57db2_7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input representations (MoE + DANN)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output representations (LEL)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Parameter-efficiency (Joint model)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6d9f57db2_7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f6d9f57db2_7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input representations (MoE + DANN)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output representations (LEL)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Parameter-efficiency (Joint model)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6d9f57db2_7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f6d9f57db2_7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input representations (MoE + DANN)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output representations (LEL)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Parameter-efficiency (Joint model)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6d9f57db2_7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6d9f57db2_7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input representations (MoE + DANN)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output representations (LEL)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Parameter-efficiency (Joint model)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6d9f57db2_7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f6d9f57db2_7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input representations (MoE + DANN)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output representations (LEL)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Parameter-efficiency (Joint model)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aff85d64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baff85d64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1" i="1" lang="en-GB" sz="1800">
                <a:solidFill>
                  <a:srgbClr val="595959"/>
                </a:solidFill>
              </a:rPr>
              <a:t>RoBERTa</a:t>
            </a:r>
            <a:r>
              <a:rPr lang="en-GB" sz="1800">
                <a:solidFill>
                  <a:srgbClr val="595959"/>
                </a:solidFill>
              </a:rPr>
              <a:t> outperforms </a:t>
            </a:r>
            <a:r>
              <a:rPr b="1" i="1" lang="en-GB" sz="1800">
                <a:solidFill>
                  <a:srgbClr val="595959"/>
                </a:solidFill>
              </a:rPr>
              <a:t>BERT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6d9f57db2_7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6d9f57db2_7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6d9f57db2_7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6d9f57db2_7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aff85d647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baff85d647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f6d9f57db2_7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f6d9f57db2_7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1" i="1" lang="en-GB" sz="1800">
                <a:solidFill>
                  <a:srgbClr val="595959"/>
                </a:solidFill>
              </a:rPr>
              <a:t>RoBERTa</a:t>
            </a:r>
            <a:r>
              <a:rPr lang="en-GB" sz="1800">
                <a:solidFill>
                  <a:srgbClr val="595959"/>
                </a:solidFill>
              </a:rPr>
              <a:t> outperforms </a:t>
            </a:r>
            <a:r>
              <a:rPr b="1" i="1" lang="en-GB" sz="1800">
                <a:solidFill>
                  <a:srgbClr val="595959"/>
                </a:solidFill>
              </a:rPr>
              <a:t>BERT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f6d9f57db2_7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f6d9f57db2_7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Can be expressed by a person, an organization (UCB), a country (Turkey) etc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f6d9f57db2_7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f6d9f57db2_7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1" i="1" lang="en-GB" sz="1800">
                <a:solidFill>
                  <a:srgbClr val="595959"/>
                </a:solidFill>
              </a:rPr>
              <a:t>RoBERTa</a:t>
            </a:r>
            <a:r>
              <a:rPr lang="en-GB" sz="1800">
                <a:solidFill>
                  <a:srgbClr val="595959"/>
                </a:solidFill>
              </a:rPr>
              <a:t> outperforms </a:t>
            </a:r>
            <a:r>
              <a:rPr b="1" i="1" lang="en-GB" sz="1800">
                <a:solidFill>
                  <a:srgbClr val="595959"/>
                </a:solidFill>
              </a:rPr>
              <a:t>BERT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6d9f57db2_7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f6d9f57db2_7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1" i="1" lang="en-GB" sz="1800">
                <a:solidFill>
                  <a:srgbClr val="595959"/>
                </a:solidFill>
              </a:rPr>
              <a:t>RoBERTa</a:t>
            </a:r>
            <a:r>
              <a:rPr lang="en-GB" sz="1800">
                <a:solidFill>
                  <a:srgbClr val="595959"/>
                </a:solidFill>
              </a:rPr>
              <a:t> outperforms </a:t>
            </a:r>
            <a:r>
              <a:rPr b="1" i="1" lang="en-GB" sz="1800">
                <a:solidFill>
                  <a:srgbClr val="595959"/>
                </a:solidFill>
              </a:rPr>
              <a:t>BERT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baff85d64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baff85d64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f6d9f57db2_7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f6d9f57db2_7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6d9f57db2_7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6d9f57db2_7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6d9f57db2_7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f6d9f57db2_7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f6d9f57db2_7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f6d9f57db2_7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6d9f57db2_7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f6d9f57db2_7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6d9f57db2_7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f6d9f57db2_7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f6d9f57db2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f6d9f57db2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6d9f57db2_7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6d9f57db2_7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baff85d647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baff85d647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6d9f57db2_7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f6d9f57db2_7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f6d9f57db2_7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f6d9f57db2_7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6d9f57db2_7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6d9f57db2_7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>
                <a:solidFill>
                  <a:schemeClr val="dk1"/>
                </a:solidFill>
              </a:rPr>
              <a:t>[1] </a:t>
            </a:r>
            <a:r>
              <a:rPr lang="en-GB" sz="700" u="sng">
                <a:solidFill>
                  <a:srgbClr val="0097A7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https://www.bostonherald.com/wp-content/uploads/2019/</a:t>
            </a:r>
            <a:br>
              <a:rPr lang="en-GB" sz="7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n-GB" sz="70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08/trumpms015.jpg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>
                <a:solidFill>
                  <a:schemeClr val="dk1"/>
                </a:solidFill>
              </a:rPr>
              <a:t>[2] </a:t>
            </a:r>
            <a:r>
              <a:rPr lang="en-GB" sz="700" u="sng">
                <a:solidFill>
                  <a:srgbClr val="0097A7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https://www.aruma.com.au/wp-content/uploads/2019/09/</a:t>
            </a:r>
            <a:br>
              <a:rPr lang="en-GB" sz="700" u="sng">
                <a:solidFill>
                  <a:srgbClr val="0097A7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n-GB" sz="700" u="sng">
                <a:solidFill>
                  <a:srgbClr val="0097A7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Greta_Thunberg_at_the_Parliament_33744056508.jpg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>
                <a:solidFill>
                  <a:schemeClr val="dk1"/>
                </a:solidFill>
              </a:rPr>
              <a:t>[3] </a:t>
            </a:r>
            <a:r>
              <a:rPr lang="en-GB" sz="700" u="sng">
                <a:solidFill>
                  <a:srgbClr val="0097A7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https://ichef.bbci.co.uk/news/1024/cpsprodpb/98CB/</a:t>
            </a:r>
            <a:br>
              <a:rPr lang="en-GB" sz="700" u="sng">
                <a:solidFill>
                  <a:srgbClr val="0097A7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n-GB" sz="700" u="sng">
                <a:solidFill>
                  <a:srgbClr val="0097A7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production/_115051193_trump_wall_1_976_promo-nc.png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>
                <a:solidFill>
                  <a:schemeClr val="dk1"/>
                </a:solidFill>
              </a:rPr>
              <a:t>[4] </a:t>
            </a:r>
            <a:r>
              <a:rPr lang="en-GB" sz="700" u="sng">
                <a:solidFill>
                  <a:srgbClr val="0097A7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https://www.gannett-cdn.com/presto/2019/10/02/USAT/</a:t>
            </a:r>
            <a:br>
              <a:rPr lang="en-GB" sz="700" u="sng">
                <a:solidFill>
                  <a:srgbClr val="0097A7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n-GB" sz="700" u="sng">
                <a:solidFill>
                  <a:srgbClr val="0097A7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b5931760-f324-4d58-b9ff-41c3dba83216-AP_Trump.JPG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6d9f57db2_7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f6d9f57db2_7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f6d9f57db2_7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f6d9f57db2_7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Sentiment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Sarcasm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Irony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baff85d64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baff85d64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input representations (MoE + DANN)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Stable output </a:t>
            </a:r>
            <a:r>
              <a:rPr lang="en-GB"/>
              <a:t>representations</a:t>
            </a:r>
            <a:r>
              <a:rPr lang="en-GB"/>
              <a:t> (LEL)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Parameter-efficiency (Joint model)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6d9f57db2_7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f6d9f57db2_7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f6d9f57db2_7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f6d9f57db2_7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6d9f57db2_7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6d9f57db2_7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aff85d64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aff85d64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49">
                <a:solidFill>
                  <a:srgbClr val="595959"/>
                </a:solidFill>
              </a:rPr>
              <a:t>Target</a:t>
            </a:r>
            <a:endParaRPr b="1" sz="1849">
              <a:solidFill>
                <a:srgbClr val="595959"/>
              </a:solidFill>
            </a:endParaRPr>
          </a:p>
          <a:p>
            <a:pPr indent="0" lvl="0" marL="0" rtl="0" algn="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80">
                <a:solidFill>
                  <a:srgbClr val="595959"/>
                </a:solidFill>
              </a:rPr>
              <a:t>Claim </a:t>
            </a:r>
            <a:endParaRPr sz="1480">
              <a:solidFill>
                <a:srgbClr val="595959"/>
              </a:solidFill>
            </a:endParaRPr>
          </a:p>
          <a:p>
            <a:pPr indent="0" lvl="0" marL="457200" rtl="0" algn="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GB" sz="1480">
                <a:solidFill>
                  <a:srgbClr val="595959"/>
                </a:solidFill>
              </a:rPr>
              <a:t>“</a:t>
            </a:r>
            <a:r>
              <a:rPr lang="en-GB" sz="1480">
                <a:solidFill>
                  <a:srgbClr val="595959"/>
                </a:solidFill>
              </a:rPr>
              <a:t>	</a:t>
            </a:r>
            <a:endParaRPr sz="1480">
              <a:solidFill>
                <a:srgbClr val="595959"/>
              </a:solidFill>
            </a:endParaRPr>
          </a:p>
          <a:p>
            <a:pPr indent="0" lvl="0" marL="0" rtl="0" algn="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80">
                <a:solidFill>
                  <a:srgbClr val="595959"/>
                </a:solidFill>
              </a:rPr>
              <a:t>Headline </a:t>
            </a:r>
            <a:endParaRPr sz="1480">
              <a:solidFill>
                <a:srgbClr val="595959"/>
              </a:solidFill>
            </a:endParaRPr>
          </a:p>
          <a:p>
            <a:pPr indent="0" lvl="0" marL="457200" rtl="0" algn="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GB" sz="1480">
                <a:solidFill>
                  <a:srgbClr val="595959"/>
                </a:solidFill>
              </a:rPr>
              <a:t>“A meteorite landed in Nicaragua”</a:t>
            </a:r>
            <a:endParaRPr i="1" sz="1480">
              <a:solidFill>
                <a:srgbClr val="595959"/>
              </a:solidFill>
            </a:endParaRPr>
          </a:p>
          <a:p>
            <a:pPr indent="0" lvl="0" marL="0" rtl="0" algn="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80">
                <a:solidFill>
                  <a:srgbClr val="595959"/>
                </a:solidFill>
              </a:rPr>
              <a:t>Person</a:t>
            </a:r>
            <a:endParaRPr sz="1480">
              <a:solidFill>
                <a:srgbClr val="595959"/>
              </a:solidFill>
            </a:endParaRPr>
          </a:p>
          <a:p>
            <a:pPr indent="0" lvl="0" marL="457200" rtl="0" algn="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80">
                <a:solidFill>
                  <a:srgbClr val="595959"/>
                </a:solidFill>
              </a:rPr>
              <a:t>Elon Musk, Donald Trump, Billie Eilish[1] </a:t>
            </a:r>
            <a:endParaRPr sz="1480">
              <a:solidFill>
                <a:srgbClr val="595959"/>
              </a:solidFill>
            </a:endParaRPr>
          </a:p>
          <a:p>
            <a:pPr indent="0" lvl="0" marL="0" rtl="0" algn="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80">
                <a:solidFill>
                  <a:srgbClr val="595959"/>
                </a:solidFill>
              </a:rPr>
              <a:t>(Implicit) Topic</a:t>
            </a:r>
            <a:endParaRPr sz="1480">
              <a:solidFill>
                <a:srgbClr val="595959"/>
              </a:solidFill>
            </a:endParaRPr>
          </a:p>
          <a:p>
            <a:pPr indent="0" lvl="0" marL="457200" rtl="0" algn="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80">
                <a:solidFill>
                  <a:srgbClr val="595959"/>
                </a:solidFill>
              </a:rPr>
              <a:t>cloning, abortion, healthcare</a:t>
            </a:r>
            <a:endParaRPr sz="148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2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39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49">
              <a:solidFill>
                <a:srgbClr val="595959"/>
              </a:solidFill>
            </a:endParaRPr>
          </a:p>
          <a:p>
            <a:pPr indent="0" lvl="0" marL="457200" rtl="0" algn="r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t/>
            </a:r>
            <a:endParaRPr i="1" sz="148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bb9145367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bb9145367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1" i="1" lang="en-GB" sz="1800">
                <a:solidFill>
                  <a:srgbClr val="595959"/>
                </a:solidFill>
              </a:rPr>
              <a:t>RoBERTa</a:t>
            </a:r>
            <a:r>
              <a:rPr lang="en-GB" sz="1800">
                <a:solidFill>
                  <a:srgbClr val="595959"/>
                </a:solidFill>
              </a:rPr>
              <a:t> outperforms </a:t>
            </a:r>
            <a:r>
              <a:rPr b="1" i="1" lang="en-GB" sz="1800">
                <a:solidFill>
                  <a:srgbClr val="595959"/>
                </a:solidFill>
              </a:rPr>
              <a:t>BERT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f6d9f57db2_7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f6d9f57db2_7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MTL does not learn how the tasks interact (except through the shared encoder, if any)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LEL depends on the label embeddings space, but does not have any guidance from the domains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MoE needs the same label inventory for all tasks, that’s why it does not work with many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aff85d64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aff85d64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6d9f57db2_7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6d9f57db2_7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6d9f57db2_7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f6d9f57db2_7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aff85d64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baff85d64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aff85d647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baff85d647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MTL does not learn how the tasks interact (except </a:t>
            </a:r>
            <a:r>
              <a:rPr lang="en-GB"/>
              <a:t>through</a:t>
            </a:r>
            <a:r>
              <a:rPr lang="en-GB"/>
              <a:t> the shared encoder, if any)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LEL depends on the label embeddings space, but does not have any </a:t>
            </a:r>
            <a:r>
              <a:rPr lang="en-GB"/>
              <a:t>guidance from the domains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MoE needs the same label inventory for all tasks, that’s why it does not work with many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" name="Google Shape;5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" name="Google Shape;5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" name="Google Shape;3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" name="Google Shape;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github.com/checkstep/mole-stance" TargetMode="External"/><Relationship Id="rId4" Type="http://schemas.openxmlformats.org/officeDocument/2006/relationships/hyperlink" Target="mailto:momchil@checkstep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arxiv.org/abs/2104.07467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doi.org/10.1145/3369026" TargetMode="External"/><Relationship Id="rId4" Type="http://schemas.openxmlformats.org/officeDocument/2006/relationships/image" Target="../media/image7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.png"/><Relationship Id="rId13" Type="http://schemas.openxmlformats.org/officeDocument/2006/relationships/image" Target="../media/image21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dw.com/en/turkey-softens-stance-towards-bashar-al-assad-in-syria-settlement/a-37211975" TargetMode="External"/><Relationship Id="rId4" Type="http://schemas.openxmlformats.org/officeDocument/2006/relationships/hyperlink" Target="https://www.colorado.edu/odece/2020/06/05/campus-solidarity" TargetMode="External"/><Relationship Id="rId9" Type="http://schemas.openxmlformats.org/officeDocument/2006/relationships/image" Target="../media/image24.png"/><Relationship Id="rId14" Type="http://schemas.openxmlformats.org/officeDocument/2006/relationships/image" Target="../media/image7.png"/><Relationship Id="rId5" Type="http://schemas.openxmlformats.org/officeDocument/2006/relationships/hyperlink" Target="http://www.dailymail.co.uk/news/article-4237460/Trump-slams-press-Twitter.html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comments" Target="../comments/comment1.xml"/><Relationship Id="rId4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comments" Target="../comments/comment2.xml"/><Relationship Id="rId4" Type="http://schemas.openxmlformats.org/officeDocument/2006/relationships/image" Target="../media/image14.png"/><Relationship Id="rId5" Type="http://schemas.openxmlformats.org/officeDocument/2006/relationships/image" Target="../media/image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type="ctrTitle"/>
          </p:nvPr>
        </p:nvSpPr>
        <p:spPr>
          <a:xfrm>
            <a:off x="311700" y="677500"/>
            <a:ext cx="8520600" cy="17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latin typeface="Verdana"/>
                <a:ea typeface="Verdana"/>
                <a:cs typeface="Verdana"/>
                <a:sym typeface="Verdana"/>
              </a:rPr>
              <a:t>Cross-Domain Label-Adaptive Stance Detection</a:t>
            </a:r>
            <a:endParaRPr b="1"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311700" y="2432175"/>
            <a:ext cx="8520600" cy="12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1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Momchil Hardalov</a:t>
            </a:r>
            <a:r>
              <a:rPr lang="en-GB" sz="271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baseline="30000" lang="en-GB" sz="271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1,2</a:t>
            </a:r>
            <a:r>
              <a:rPr lang="en-GB" sz="271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Arnav Arora,</a:t>
            </a:r>
            <a:r>
              <a:rPr baseline="30000" lang="en-GB" sz="271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1,3</a:t>
            </a:r>
            <a:r>
              <a:rPr lang="en-GB" sz="271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Preslav Nakov,</a:t>
            </a:r>
            <a:r>
              <a:rPr baseline="30000" lang="en-GB" sz="271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1,4</a:t>
            </a:r>
            <a:r>
              <a:rPr lang="en-GB" sz="271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Isabelle Augenstein</a:t>
            </a:r>
            <a:r>
              <a:rPr baseline="30000" lang="en-GB" sz="271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1,3</a:t>
            </a:r>
            <a:endParaRPr sz="2718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900">
                <a:latin typeface="Verdana"/>
                <a:ea typeface="Verdana"/>
                <a:cs typeface="Verdana"/>
                <a:sym typeface="Verdana"/>
              </a:rPr>
            </a:br>
            <a:r>
              <a:rPr baseline="30000" lang="en-GB" sz="2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GB" sz="2500">
                <a:latin typeface="Verdana"/>
                <a:ea typeface="Verdana"/>
                <a:cs typeface="Verdana"/>
                <a:sym typeface="Verdana"/>
              </a:rPr>
              <a:t>Checkstep Research</a:t>
            </a:r>
            <a:br>
              <a:rPr lang="en-GB" sz="2500">
                <a:latin typeface="Verdana"/>
                <a:ea typeface="Verdana"/>
                <a:cs typeface="Verdana"/>
                <a:sym typeface="Verdana"/>
              </a:rPr>
            </a:br>
            <a:r>
              <a:rPr baseline="30000" lang="en-GB" sz="2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GB" sz="2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Sofia University </a:t>
            </a:r>
            <a:r>
              <a:rPr baseline="30000" lang="en-GB" sz="2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GB" sz="2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University of Copenhagen</a:t>
            </a:r>
            <a:r>
              <a:rPr lang="en-GB" sz="2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aseline="30000" lang="en-GB" sz="2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en-GB" sz="2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Qatar Computing Research Institute, HBKU</a:t>
            </a:r>
            <a:endParaRPr sz="2500"/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b="4288" l="0" r="0" t="18988"/>
          <a:stretch/>
        </p:blipFill>
        <p:spPr>
          <a:xfrm>
            <a:off x="56075" y="25800"/>
            <a:ext cx="2206537" cy="7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0787" y="25800"/>
            <a:ext cx="2022426" cy="7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5124" y="25800"/>
            <a:ext cx="2106946" cy="7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2825" y="4405900"/>
            <a:ext cx="2898350" cy="661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>
            <p:ph idx="1" type="subTitle"/>
          </p:nvPr>
        </p:nvSpPr>
        <p:spPr>
          <a:xfrm>
            <a:off x="495275" y="3971475"/>
            <a:ext cx="8520600" cy="3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GB" sz="870">
                <a:latin typeface="Verdana"/>
                <a:ea typeface="Verdana"/>
                <a:cs typeface="Verdana"/>
                <a:sym typeface="Verdana"/>
              </a:rPr>
              <a:t>The 2021 Conference on Empirical Methods in Natural Language Processing (EMNLP 2021)</a:t>
            </a:r>
            <a:endParaRPr i="1" sz="87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(MoLE)</a:t>
            </a:r>
            <a:r>
              <a:rPr b="0" lang="en-GB"/>
              <a:t> Mixture of Experts with Label Embeddings </a:t>
            </a:r>
            <a:endParaRPr b="0"/>
          </a:p>
        </p:txBody>
      </p:sp>
      <p:sp>
        <p:nvSpPr>
          <p:cNvPr id="165" name="Google Shape;16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Key Characteristics (Our Model)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Mixture of Experts </a:t>
            </a:r>
            <a:r>
              <a:rPr i="1" lang="en-GB"/>
              <a:t>(MoE) </a:t>
            </a:r>
            <a:br>
              <a:rPr lang="en-GB"/>
            </a:br>
            <a:r>
              <a:rPr lang="en-GB"/>
              <a:t>w/ a Label Embedding Layer </a:t>
            </a:r>
            <a:r>
              <a:rPr i="1" lang="en-GB"/>
              <a:t>(LEL)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Domain-Adversarial Neural Network (DANN) 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Joint Label Space Voting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Parameter-Efficient Model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</a:t>
            </a:r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302" y="1152475"/>
            <a:ext cx="3006998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(MoLE)</a:t>
            </a:r>
            <a:r>
              <a:rPr b="0" lang="en-GB"/>
              <a:t> Mixture of Experts with Label Embeddings </a:t>
            </a:r>
            <a:endParaRPr b="0"/>
          </a:p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Key Characteristics (Our Model)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Mixture of Experts </a:t>
            </a:r>
            <a:r>
              <a:rPr b="1" i="1" lang="en-GB"/>
              <a:t>(MoE) </a:t>
            </a:r>
            <a:br>
              <a:rPr b="1" lang="en-GB"/>
            </a:br>
            <a:r>
              <a:rPr b="1" lang="en-GB"/>
              <a:t>w/ Label Embeddings Layer </a:t>
            </a:r>
            <a:r>
              <a:rPr b="1" i="1" lang="en-GB"/>
              <a:t>(LEL)</a:t>
            </a:r>
            <a:endParaRPr b="1"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Domain-Adversarial Neural </a:t>
            </a:r>
            <a:r>
              <a:rPr lang="en-GB"/>
              <a:t>Network</a:t>
            </a:r>
            <a:r>
              <a:rPr lang="en-GB"/>
              <a:t> (DANN) 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Joint Label Space Voting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Parameter-Efficient Model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</a:t>
            </a:r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302" y="1152475"/>
            <a:ext cx="3006998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/>
          <p:nvPr/>
        </p:nvSpPr>
        <p:spPr>
          <a:xfrm>
            <a:off x="5846075" y="2246425"/>
            <a:ext cx="3157800" cy="129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(MoLE)</a:t>
            </a:r>
            <a:r>
              <a:rPr b="0" lang="en-GB"/>
              <a:t> Mixture of Experts with Label Embeddings </a:t>
            </a:r>
            <a:endParaRPr b="0"/>
          </a:p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Key Characteristics (Our Model)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Mixture of Experts </a:t>
            </a:r>
            <a:r>
              <a:rPr i="1" lang="en-GB"/>
              <a:t>(MoE) </a:t>
            </a:r>
            <a:br>
              <a:rPr lang="en-GB"/>
            </a:br>
            <a:r>
              <a:rPr lang="en-GB"/>
              <a:t>w/ Label Embeddings Layer </a:t>
            </a:r>
            <a:r>
              <a:rPr i="1" lang="en-GB"/>
              <a:t>(LEL)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Domain-Adversarial Neural </a:t>
            </a:r>
            <a:r>
              <a:rPr b="1" lang="en-GB"/>
              <a:t>Network</a:t>
            </a:r>
            <a:r>
              <a:rPr b="1" lang="en-GB"/>
              <a:t> (DANN) </a:t>
            </a:r>
            <a:endParaRPr b="1"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Joint Label Space Voting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Parameter-Efficient Model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</a:t>
            </a:r>
            <a:endParaRPr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302" y="1152475"/>
            <a:ext cx="3006998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/>
          <p:nvPr/>
        </p:nvSpPr>
        <p:spPr>
          <a:xfrm>
            <a:off x="7808975" y="2346975"/>
            <a:ext cx="1060800" cy="57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(MoLE)</a:t>
            </a:r>
            <a:r>
              <a:rPr b="0" lang="en-GB"/>
              <a:t> Mixture of Experts with Label Embeddings </a:t>
            </a:r>
            <a:endParaRPr b="0"/>
          </a:p>
        </p:txBody>
      </p:sp>
      <p:sp>
        <p:nvSpPr>
          <p:cNvPr id="191" name="Google Shape;19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Key Characteristics (Our Model)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Mixture of Experts </a:t>
            </a:r>
            <a:r>
              <a:rPr i="1" lang="en-GB"/>
              <a:t>(MoE) </a:t>
            </a:r>
            <a:br>
              <a:rPr lang="en-GB"/>
            </a:br>
            <a:r>
              <a:rPr lang="en-GB"/>
              <a:t>w/ Label Embeddings Layer </a:t>
            </a:r>
            <a:r>
              <a:rPr i="1" lang="en-GB"/>
              <a:t>(LEL)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Domain-Adversarial Neural </a:t>
            </a:r>
            <a:r>
              <a:rPr lang="en-GB"/>
              <a:t>Network</a:t>
            </a:r>
            <a:r>
              <a:rPr lang="en-GB"/>
              <a:t> (DANN) 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Joint Label Space Voting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Parameter-Efficient Model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</a:t>
            </a:r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302" y="1152475"/>
            <a:ext cx="3006998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/>
          <p:nvPr/>
        </p:nvSpPr>
        <p:spPr>
          <a:xfrm>
            <a:off x="6210300" y="1118475"/>
            <a:ext cx="2491800" cy="1197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(MoLE)</a:t>
            </a:r>
            <a:r>
              <a:rPr b="0" lang="en-GB"/>
              <a:t> Mixture of Experts with Label Embeddings </a:t>
            </a:r>
            <a:endParaRPr b="0"/>
          </a:p>
        </p:txBody>
      </p:sp>
      <p:sp>
        <p:nvSpPr>
          <p:cNvPr id="200" name="Google Shape;20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Key Characteristics (Our Model)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Mixture of Experts </a:t>
            </a:r>
            <a:r>
              <a:rPr i="1" lang="en-GB"/>
              <a:t>(MoE) </a:t>
            </a:r>
            <a:br>
              <a:rPr lang="en-GB"/>
            </a:br>
            <a:r>
              <a:rPr lang="en-GB"/>
              <a:t>w/ Label Embeddings Layer </a:t>
            </a:r>
            <a:r>
              <a:rPr i="1" lang="en-GB"/>
              <a:t>(LEL)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Domain-Adversarial Neural </a:t>
            </a:r>
            <a:r>
              <a:rPr lang="en-GB"/>
              <a:t>Network</a:t>
            </a:r>
            <a:r>
              <a:rPr lang="en-GB"/>
              <a:t> (DANN) 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Joint Label Space Voting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Parameter-Efficient Model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</a:t>
            </a:r>
            <a:endParaRPr/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302" y="1152475"/>
            <a:ext cx="3006998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/>
          <p:nvPr/>
        </p:nvSpPr>
        <p:spPr>
          <a:xfrm>
            <a:off x="6376475" y="3539025"/>
            <a:ext cx="1432500" cy="661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6"/>
          <p:cNvSpPr/>
          <p:nvPr/>
        </p:nvSpPr>
        <p:spPr>
          <a:xfrm>
            <a:off x="6578375" y="2278375"/>
            <a:ext cx="1262700" cy="458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6"/>
          <p:cNvSpPr txBox="1"/>
          <p:nvPr/>
        </p:nvSpPr>
        <p:spPr>
          <a:xfrm>
            <a:off x="5042375" y="2937800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06666"/>
                </a:solidFill>
              </a:rPr>
              <a:t>Shared</a:t>
            </a:r>
            <a:endParaRPr b="1">
              <a:solidFill>
                <a:srgbClr val="E06666"/>
              </a:solidFill>
            </a:endParaRPr>
          </a:p>
        </p:txBody>
      </p:sp>
      <p:cxnSp>
        <p:nvCxnSpPr>
          <p:cNvPr id="206" name="Google Shape;206;p26"/>
          <p:cNvCxnSpPr>
            <a:stCxn id="205" idx="3"/>
            <a:endCxn id="204" idx="1"/>
          </p:cNvCxnSpPr>
          <p:nvPr/>
        </p:nvCxnSpPr>
        <p:spPr>
          <a:xfrm flipH="1" rot="10800000">
            <a:off x="5871875" y="2507600"/>
            <a:ext cx="706500" cy="630300"/>
          </a:xfrm>
          <a:prstGeom prst="straightConnector1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07" name="Google Shape;207;p26"/>
          <p:cNvCxnSpPr>
            <a:stCxn id="205" idx="3"/>
            <a:endCxn id="203" idx="1"/>
          </p:cNvCxnSpPr>
          <p:nvPr/>
        </p:nvCxnSpPr>
        <p:spPr>
          <a:xfrm>
            <a:off x="5871875" y="3137900"/>
            <a:ext cx="504600" cy="731700"/>
          </a:xfrm>
          <a:prstGeom prst="straightConnector1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Train/</a:t>
            </a:r>
            <a:r>
              <a:rPr b="1" lang="en-GB"/>
              <a:t>Test</a:t>
            </a:r>
            <a:r>
              <a:rPr b="1" lang="en-GB"/>
              <a:t> on all datasets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b="1" i="1" lang="en-GB"/>
              <a:t>MoLE </a:t>
            </a:r>
            <a:r>
              <a:rPr i="1" lang="en-GB"/>
              <a:t>(Our Model)</a:t>
            </a:r>
            <a:r>
              <a:rPr lang="en-GB"/>
              <a:t> is the </a:t>
            </a:r>
            <a:r>
              <a:rPr i="1" lang="en-GB"/>
              <a:t>best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The highest improvements are in </a:t>
            </a:r>
            <a:r>
              <a:rPr i="1" lang="en-GB"/>
              <a:t>Various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Not so large impact on </a:t>
            </a:r>
            <a:r>
              <a:rPr i="1" lang="en-GB"/>
              <a:t>News</a:t>
            </a:r>
            <a:r>
              <a:rPr lang="en-GB"/>
              <a:t> 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Social Media</a:t>
            </a:r>
            <a:r>
              <a:rPr lang="en-GB"/>
              <a:t> datasets are very diverse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680" y="1152476"/>
            <a:ext cx="3785619" cy="351074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Results: </a:t>
            </a:r>
            <a:r>
              <a:rPr b="1" lang="en-GB" u="sng"/>
              <a:t>I</a:t>
            </a:r>
            <a:r>
              <a:rPr b="1" lang="en-GB" u="sng"/>
              <a:t>n-Domain</a:t>
            </a:r>
            <a:endParaRPr b="1"/>
          </a:p>
        </p:txBody>
      </p:sp>
      <p:sp>
        <p:nvSpPr>
          <p:cNvPr id="216" name="Google Shape;2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9</a:t>
            </a: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5472513" y="47137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</a:t>
            </a:r>
            <a:r>
              <a:rPr lang="en-GB" sz="800">
                <a:solidFill>
                  <a:schemeClr val="dk2"/>
                </a:solidFill>
              </a:rPr>
              <a:t>Baselines</a:t>
            </a:r>
            <a:r>
              <a:rPr i="1" lang="en-GB" sz="800">
                <a:solidFill>
                  <a:schemeClr val="dk2"/>
                </a:solidFill>
              </a:rPr>
              <a:t>: </a:t>
            </a:r>
            <a:r>
              <a:rPr i="1" lang="en-GB" sz="800">
                <a:solidFill>
                  <a:schemeClr val="dk2"/>
                </a:solidFill>
              </a:rPr>
              <a:t>Random (</a:t>
            </a:r>
            <a:r>
              <a:rPr b="1" i="1" lang="en-GB" sz="800">
                <a:solidFill>
                  <a:schemeClr val="dk2"/>
                </a:solidFill>
              </a:rPr>
              <a:t>35.2</a:t>
            </a:r>
            <a:r>
              <a:rPr i="1" lang="en-GB" sz="800">
                <a:solidFill>
                  <a:schemeClr val="dk2"/>
                </a:solidFill>
              </a:rPr>
              <a:t>), Majority class (</a:t>
            </a:r>
            <a:r>
              <a:rPr b="1" i="1" lang="en-GB" sz="800">
                <a:solidFill>
                  <a:schemeClr val="dk2"/>
                </a:solidFill>
              </a:rPr>
              <a:t>27.6</a:t>
            </a:r>
            <a:r>
              <a:rPr i="1" lang="en-GB" sz="800">
                <a:solidFill>
                  <a:schemeClr val="dk2"/>
                </a:solidFill>
              </a:rPr>
              <a:t>)</a:t>
            </a:r>
            <a:endParaRPr sz="800"/>
          </a:p>
        </p:txBody>
      </p:sp>
      <p:sp>
        <p:nvSpPr>
          <p:cNvPr id="218" name="Google Shape;218;p27"/>
          <p:cNvSpPr/>
          <p:nvPr/>
        </p:nvSpPr>
        <p:spPr>
          <a:xfrm>
            <a:off x="6688800" y="1314000"/>
            <a:ext cx="754500" cy="2739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Out-of-Domain Predictions</a:t>
            </a:r>
            <a:endParaRPr/>
          </a:p>
        </p:txBody>
      </p:sp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Predicting Unseen Labels: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b="1" lang="en-GB"/>
              <a:t>Hard Mappings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Weak Mappings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Soft Mappings</a:t>
            </a:r>
            <a:endParaRPr b="1"/>
          </a:p>
        </p:txBody>
      </p:sp>
      <p:sp>
        <p:nvSpPr>
          <p:cNvPr id="225" name="Google Shape;22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</a:t>
            </a:r>
            <a:endParaRPr/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8000" y="1112400"/>
            <a:ext cx="3960251" cy="28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Out-of-Domain Predictions</a:t>
            </a:r>
            <a:endParaRPr/>
          </a:p>
        </p:txBody>
      </p:sp>
      <p:sp>
        <p:nvSpPr>
          <p:cNvPr id="233" name="Google Shape;233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Predicting Unseen Labels: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Hard Mappings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-GB"/>
              <a:t>Weak Mappings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Soft Mappings</a:t>
            </a:r>
            <a:endParaRPr b="1"/>
          </a:p>
        </p:txBody>
      </p:sp>
      <p:sp>
        <p:nvSpPr>
          <p:cNvPr id="234" name="Google Shape;23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</a:t>
            </a:r>
            <a:endParaRPr/>
          </a:p>
        </p:txBody>
      </p:sp>
      <p:pic>
        <p:nvPicPr>
          <p:cNvPr id="235" name="Google Shape;2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8000" y="1111950"/>
            <a:ext cx="3951528" cy="29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Out-of-Domain Predictions</a:t>
            </a:r>
            <a:endParaRPr/>
          </a:p>
        </p:txBody>
      </p:sp>
      <p:sp>
        <p:nvSpPr>
          <p:cNvPr id="242" name="Google Shape;242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Predicting Unseen Labels: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Hard Mappings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Weak Mappings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-GB"/>
              <a:t>Soft Mappings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243" name="Google Shape;24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</a:t>
            </a:r>
            <a:endParaRPr/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8000" y="1112400"/>
            <a:ext cx="3952800" cy="29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055" y="1152475"/>
            <a:ext cx="3851999" cy="348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GB"/>
              <a:t>Results: </a:t>
            </a:r>
            <a:r>
              <a:rPr b="1" lang="en-GB" u="sng"/>
              <a:t>Out-of-Domain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52" name="Google Shape;25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</a:t>
            </a:r>
            <a:endParaRPr/>
          </a:p>
        </p:txBody>
      </p:sp>
      <p:sp>
        <p:nvSpPr>
          <p:cNvPr id="253" name="Google Shape;253;p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Leave one out for testing, </a:t>
            </a:r>
            <a:r>
              <a:rPr b="1" lang="en-GB"/>
              <a:t>t</a:t>
            </a:r>
            <a:r>
              <a:rPr b="1" lang="en-GB"/>
              <a:t>rain on others </a:t>
            </a:r>
            <a:endParaRPr i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Hard mappings</a:t>
            </a:r>
            <a:r>
              <a:rPr lang="en-GB"/>
              <a:t> are worse than </a:t>
            </a:r>
            <a:r>
              <a:rPr i="1" lang="en-GB"/>
              <a:t>random </a:t>
            </a:r>
            <a:r>
              <a:rPr b="1" lang="en-GB"/>
              <a:t>(Worst F1) </a:t>
            </a:r>
            <a:endParaRPr i="1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/>
          </a:p>
        </p:txBody>
      </p:sp>
      <p:sp>
        <p:nvSpPr>
          <p:cNvPr id="254" name="Google Shape;254;p31"/>
          <p:cNvSpPr txBox="1"/>
          <p:nvPr/>
        </p:nvSpPr>
        <p:spPr>
          <a:xfrm>
            <a:off x="5472513" y="47137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*Baselines</a:t>
            </a:r>
            <a:r>
              <a:rPr i="1" lang="en-GB" sz="800">
                <a:solidFill>
                  <a:schemeClr val="dk2"/>
                </a:solidFill>
              </a:rPr>
              <a:t>: Random (</a:t>
            </a:r>
            <a:r>
              <a:rPr b="1" i="1" lang="en-GB" sz="800">
                <a:solidFill>
                  <a:schemeClr val="dk2"/>
                </a:solidFill>
              </a:rPr>
              <a:t>35.2</a:t>
            </a:r>
            <a:r>
              <a:rPr i="1" lang="en-GB" sz="800">
                <a:solidFill>
                  <a:schemeClr val="dk2"/>
                </a:solidFill>
              </a:rPr>
              <a:t>), Majority class (</a:t>
            </a:r>
            <a:r>
              <a:rPr b="1" i="1" lang="en-GB" sz="800">
                <a:solidFill>
                  <a:schemeClr val="dk2"/>
                </a:solidFill>
              </a:rPr>
              <a:t>27.6</a:t>
            </a:r>
            <a:r>
              <a:rPr i="1" lang="en-GB" sz="800">
                <a:solidFill>
                  <a:schemeClr val="dk2"/>
                </a:solidFill>
              </a:rPr>
              <a:t>)</a:t>
            </a:r>
            <a:endParaRPr sz="800"/>
          </a:p>
        </p:txBody>
      </p:sp>
      <p:sp>
        <p:nvSpPr>
          <p:cNvPr id="255" name="Google Shape;255;p31"/>
          <p:cNvSpPr/>
          <p:nvPr/>
        </p:nvSpPr>
        <p:spPr>
          <a:xfrm>
            <a:off x="5382000" y="2103000"/>
            <a:ext cx="548700" cy="1851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-GB">
                <a:solidFill>
                  <a:srgbClr val="000000"/>
                </a:solidFill>
              </a:rPr>
              <a:t>“Classification of a writer’s viewpoint towards a target”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176" y="1568350"/>
            <a:ext cx="5553647" cy="1365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Stance Detection</a:t>
            </a:r>
            <a:endParaRPr/>
          </a:p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14"/>
          <p:cNvGrpSpPr/>
          <p:nvPr/>
        </p:nvGrpSpPr>
        <p:grpSpPr>
          <a:xfrm>
            <a:off x="106525" y="2933975"/>
            <a:ext cx="4218675" cy="727925"/>
            <a:chOff x="0" y="1512375"/>
            <a:chExt cx="4218675" cy="727925"/>
          </a:xfrm>
        </p:grpSpPr>
        <p:pic>
          <p:nvPicPr>
            <p:cNvPr id="77" name="Google Shape;77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1826025"/>
              <a:ext cx="4218675" cy="41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1512375"/>
              <a:ext cx="2156825" cy="313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7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97300" y="2653250"/>
            <a:ext cx="4363850" cy="8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0675" y="3209900"/>
            <a:ext cx="3307775" cy="18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055" y="1152475"/>
            <a:ext cx="3851999" cy="348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GB"/>
              <a:t>Results: </a:t>
            </a:r>
            <a:r>
              <a:rPr b="1" lang="en-GB" u="sng"/>
              <a:t>Out-of-Domain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63" name="Google Shape;26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</a:t>
            </a:r>
            <a:endParaRPr/>
          </a:p>
        </p:txBody>
      </p:sp>
      <p:sp>
        <p:nvSpPr>
          <p:cNvPr id="264" name="Google Shape;264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Leave one out for testing, train on others</a:t>
            </a:r>
            <a:endParaRPr i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Hard mappings</a:t>
            </a:r>
            <a:r>
              <a:rPr lang="en-GB"/>
              <a:t> are worse than </a:t>
            </a:r>
            <a:r>
              <a:rPr i="1" lang="en-GB"/>
              <a:t>random </a:t>
            </a:r>
            <a:r>
              <a:rPr b="1" lang="en-GB"/>
              <a:t>(Worst F1) 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Weak mappings </a:t>
            </a:r>
            <a:r>
              <a:rPr lang="en-GB"/>
              <a:t>need hand-crafted embeddings </a:t>
            </a:r>
            <a:r>
              <a:rPr i="1" lang="en-GB"/>
              <a:t>for each label </a:t>
            </a:r>
            <a:r>
              <a:rPr b="1" lang="en-GB"/>
              <a:t>(Best F1)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/>
          </a:p>
        </p:txBody>
      </p:sp>
      <p:sp>
        <p:nvSpPr>
          <p:cNvPr id="265" name="Google Shape;265;p32"/>
          <p:cNvSpPr txBox="1"/>
          <p:nvPr/>
        </p:nvSpPr>
        <p:spPr>
          <a:xfrm>
            <a:off x="5472513" y="47137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*Baselines</a:t>
            </a:r>
            <a:r>
              <a:rPr i="1" lang="en-GB" sz="800">
                <a:solidFill>
                  <a:schemeClr val="dk2"/>
                </a:solidFill>
              </a:rPr>
              <a:t>: Random (</a:t>
            </a:r>
            <a:r>
              <a:rPr b="1" i="1" lang="en-GB" sz="800">
                <a:solidFill>
                  <a:schemeClr val="dk2"/>
                </a:solidFill>
              </a:rPr>
              <a:t>35.2</a:t>
            </a:r>
            <a:r>
              <a:rPr i="1" lang="en-GB" sz="800">
                <a:solidFill>
                  <a:schemeClr val="dk2"/>
                </a:solidFill>
              </a:rPr>
              <a:t>), Majority class (</a:t>
            </a:r>
            <a:r>
              <a:rPr b="1" i="1" lang="en-GB" sz="800">
                <a:solidFill>
                  <a:schemeClr val="dk2"/>
                </a:solidFill>
              </a:rPr>
              <a:t>27.6</a:t>
            </a:r>
            <a:r>
              <a:rPr i="1" lang="en-GB" sz="800">
                <a:solidFill>
                  <a:schemeClr val="dk2"/>
                </a:solidFill>
              </a:rPr>
              <a:t>)</a:t>
            </a:r>
            <a:endParaRPr sz="800"/>
          </a:p>
        </p:txBody>
      </p:sp>
      <p:sp>
        <p:nvSpPr>
          <p:cNvPr id="266" name="Google Shape;266;p32"/>
          <p:cNvSpPr/>
          <p:nvPr/>
        </p:nvSpPr>
        <p:spPr>
          <a:xfrm>
            <a:off x="5886000" y="1226825"/>
            <a:ext cx="548700" cy="2728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055" y="1152475"/>
            <a:ext cx="3851999" cy="348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GB"/>
              <a:t>Results: </a:t>
            </a:r>
            <a:r>
              <a:rPr b="1" lang="en-GB" u="sng"/>
              <a:t>Out-of-Domain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74" name="Google Shape;27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</a:t>
            </a:r>
            <a:endParaRPr/>
          </a:p>
        </p:txBody>
      </p:sp>
      <p:sp>
        <p:nvSpPr>
          <p:cNvPr id="275" name="Google Shape;275;p3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Leave one out for testing, train on others</a:t>
            </a:r>
            <a:endParaRPr i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Hard mappings</a:t>
            </a:r>
            <a:r>
              <a:rPr lang="en-GB"/>
              <a:t> are worse than </a:t>
            </a:r>
            <a:r>
              <a:rPr i="1" lang="en-GB"/>
              <a:t>random </a:t>
            </a:r>
            <a:r>
              <a:rPr b="1" lang="en-GB"/>
              <a:t>(Worst F1) 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Weak mappings </a:t>
            </a:r>
            <a:r>
              <a:rPr lang="en-GB"/>
              <a:t>need hand-crafted embeddings </a:t>
            </a:r>
            <a:r>
              <a:rPr i="1" lang="en-GB"/>
              <a:t>for each label </a:t>
            </a:r>
            <a:r>
              <a:rPr b="1" lang="en-GB"/>
              <a:t>(Best F1) 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Soft mappings</a:t>
            </a:r>
            <a:r>
              <a:rPr lang="en-GB"/>
              <a:t> are not always well aligned (but are </a:t>
            </a:r>
            <a:r>
              <a:rPr b="1" lang="en-GB"/>
              <a:t>entirely</a:t>
            </a:r>
            <a:r>
              <a:rPr lang="en-GB"/>
              <a:t> </a:t>
            </a:r>
            <a:r>
              <a:rPr b="1" lang="en-GB"/>
              <a:t>unsupervised</a:t>
            </a:r>
            <a:r>
              <a:rPr lang="en-GB"/>
              <a:t>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/>
          </a:p>
        </p:txBody>
      </p:sp>
      <p:sp>
        <p:nvSpPr>
          <p:cNvPr id="276" name="Google Shape;276;p33"/>
          <p:cNvSpPr txBox="1"/>
          <p:nvPr/>
        </p:nvSpPr>
        <p:spPr>
          <a:xfrm>
            <a:off x="5472513" y="47137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*Baselines</a:t>
            </a:r>
            <a:r>
              <a:rPr i="1" lang="en-GB" sz="800">
                <a:solidFill>
                  <a:schemeClr val="dk2"/>
                </a:solidFill>
              </a:rPr>
              <a:t>: Random (</a:t>
            </a:r>
            <a:r>
              <a:rPr b="1" i="1" lang="en-GB" sz="800">
                <a:solidFill>
                  <a:schemeClr val="dk2"/>
                </a:solidFill>
              </a:rPr>
              <a:t>35.2</a:t>
            </a:r>
            <a:r>
              <a:rPr i="1" lang="en-GB" sz="800">
                <a:solidFill>
                  <a:schemeClr val="dk2"/>
                </a:solidFill>
              </a:rPr>
              <a:t>), Majority class (</a:t>
            </a:r>
            <a:r>
              <a:rPr b="1" i="1" lang="en-GB" sz="800">
                <a:solidFill>
                  <a:schemeClr val="dk2"/>
                </a:solidFill>
              </a:rPr>
              <a:t>27.6</a:t>
            </a:r>
            <a:r>
              <a:rPr i="1" lang="en-GB" sz="800">
                <a:solidFill>
                  <a:schemeClr val="dk2"/>
                </a:solidFill>
              </a:rPr>
              <a:t>)</a:t>
            </a:r>
            <a:endParaRPr sz="800"/>
          </a:p>
        </p:txBody>
      </p:sp>
      <p:sp>
        <p:nvSpPr>
          <p:cNvPr id="277" name="Google Shape;277;p33"/>
          <p:cNvSpPr/>
          <p:nvPr/>
        </p:nvSpPr>
        <p:spPr>
          <a:xfrm>
            <a:off x="6361200" y="1485900"/>
            <a:ext cx="2659800" cy="2469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What Features F</a:t>
            </a:r>
            <a:r>
              <a:rPr b="1" lang="en-GB"/>
              <a:t>oretell</a:t>
            </a:r>
            <a:r>
              <a:rPr b="1" lang="en-GB"/>
              <a:t> Success and Failure</a:t>
            </a:r>
            <a:endParaRPr b="1"/>
          </a:p>
        </p:txBody>
      </p:sp>
      <p:sp>
        <p:nvSpPr>
          <p:cNvPr id="284" name="Google Shape;284;p34"/>
          <p:cNvSpPr txBox="1"/>
          <p:nvPr>
            <p:ph idx="1" type="body"/>
          </p:nvPr>
        </p:nvSpPr>
        <p:spPr>
          <a:xfrm>
            <a:off x="311700" y="1152475"/>
            <a:ext cx="509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/>
              <a:t>(Pearson) </a:t>
            </a:r>
            <a:r>
              <a:rPr b="1" lang="en-GB"/>
              <a:t>Correlation Analysis</a:t>
            </a:r>
            <a:endParaRPr b="1"/>
          </a:p>
        </p:txBody>
      </p:sp>
      <p:sp>
        <p:nvSpPr>
          <p:cNvPr id="285" name="Google Shape;28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</a:t>
            </a:r>
            <a:endParaRPr/>
          </a:p>
        </p:txBody>
      </p:sp>
      <p:pic>
        <p:nvPicPr>
          <p:cNvPr id="286" name="Google Shape;2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435" y="1152475"/>
            <a:ext cx="2823263" cy="34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4"/>
          <p:cNvSpPr txBox="1"/>
          <p:nvPr/>
        </p:nvSpPr>
        <p:spPr>
          <a:xfrm>
            <a:off x="5472513" y="47137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</a:t>
            </a:r>
            <a:r>
              <a:rPr lang="en-GB" sz="800">
                <a:solidFill>
                  <a:schemeClr val="dk2"/>
                </a:solidFill>
              </a:rPr>
              <a:t> Some of the factors in the analysis are not independent, e.g., Social Media as a domain, and Tweet as a context.</a:t>
            </a:r>
            <a:endParaRPr sz="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What Features Foretell Success and Failure</a:t>
            </a:r>
            <a:endParaRPr b="1"/>
          </a:p>
        </p:txBody>
      </p:sp>
      <p:sp>
        <p:nvSpPr>
          <p:cNvPr id="293" name="Google Shape;293;p35"/>
          <p:cNvSpPr txBox="1"/>
          <p:nvPr>
            <p:ph idx="1" type="body"/>
          </p:nvPr>
        </p:nvSpPr>
        <p:spPr>
          <a:xfrm>
            <a:off x="311700" y="1152475"/>
            <a:ext cx="509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(Pearson) Correlation Analysis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Dataset size</a:t>
            </a:r>
            <a:r>
              <a:rPr lang="en-GB"/>
              <a:t> (more training data -- </a:t>
            </a:r>
            <a:r>
              <a:rPr b="1" lang="en-GB"/>
              <a:t>better</a:t>
            </a:r>
            <a:r>
              <a:rPr lang="en-GB"/>
              <a:t>)</a:t>
            </a:r>
            <a:endParaRPr b="1"/>
          </a:p>
        </p:txBody>
      </p:sp>
      <p:sp>
        <p:nvSpPr>
          <p:cNvPr id="294" name="Google Shape;29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</a:t>
            </a:r>
            <a:endParaRPr/>
          </a:p>
        </p:txBody>
      </p:sp>
      <p:pic>
        <p:nvPicPr>
          <p:cNvPr id="295" name="Google Shape;2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435" y="1152475"/>
            <a:ext cx="2823263" cy="34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/>
        </p:nvSpPr>
        <p:spPr>
          <a:xfrm>
            <a:off x="5472513" y="47137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 Some of the factors in the analysis are not independent, e.g., Social Media as a domain, and Tweet as a context.</a:t>
            </a:r>
            <a:endParaRPr sz="800"/>
          </a:p>
        </p:txBody>
      </p:sp>
      <p:sp>
        <p:nvSpPr>
          <p:cNvPr id="297" name="Google Shape;297;p35"/>
          <p:cNvSpPr/>
          <p:nvPr/>
        </p:nvSpPr>
        <p:spPr>
          <a:xfrm>
            <a:off x="5780400" y="1121975"/>
            <a:ext cx="2823300" cy="198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What Features Foretell Success and Failure</a:t>
            </a:r>
            <a:endParaRPr b="1"/>
          </a:p>
        </p:txBody>
      </p:sp>
      <p:sp>
        <p:nvSpPr>
          <p:cNvPr id="303" name="Google Shape;303;p36"/>
          <p:cNvSpPr txBox="1"/>
          <p:nvPr>
            <p:ph idx="1" type="body"/>
          </p:nvPr>
        </p:nvSpPr>
        <p:spPr>
          <a:xfrm>
            <a:off x="311700" y="1152475"/>
            <a:ext cx="509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(Pearson) Correlation Analysis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Dataset size</a:t>
            </a:r>
            <a:r>
              <a:rPr lang="en-GB"/>
              <a:t> (more training data -- </a:t>
            </a:r>
            <a:r>
              <a:rPr b="1" lang="en-GB"/>
              <a:t>better</a:t>
            </a:r>
            <a:r>
              <a:rPr lang="en-GB"/>
              <a:t>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Vocabulary size</a:t>
            </a:r>
            <a:r>
              <a:rPr lang="en-GB"/>
              <a:t> (richer vocabulary -- </a:t>
            </a:r>
            <a:r>
              <a:rPr b="1" lang="en-GB"/>
              <a:t>harder</a:t>
            </a:r>
            <a:r>
              <a:rPr lang="en-GB"/>
              <a:t> task)</a:t>
            </a:r>
            <a:endParaRPr b="1"/>
          </a:p>
        </p:txBody>
      </p:sp>
      <p:sp>
        <p:nvSpPr>
          <p:cNvPr id="304" name="Google Shape;30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</a:t>
            </a:r>
            <a:endParaRPr/>
          </a:p>
        </p:txBody>
      </p:sp>
      <p:pic>
        <p:nvPicPr>
          <p:cNvPr id="305" name="Google Shape;30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435" y="1152475"/>
            <a:ext cx="2823263" cy="34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 txBox="1"/>
          <p:nvPr/>
        </p:nvSpPr>
        <p:spPr>
          <a:xfrm>
            <a:off x="5472513" y="47137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 Some of the factors in the analysis are not independent, e.g., Social Media as a domain, and Tweet as a context.</a:t>
            </a:r>
            <a:endParaRPr sz="800"/>
          </a:p>
        </p:txBody>
      </p:sp>
      <p:sp>
        <p:nvSpPr>
          <p:cNvPr id="307" name="Google Shape;307;p36"/>
          <p:cNvSpPr/>
          <p:nvPr/>
        </p:nvSpPr>
        <p:spPr>
          <a:xfrm>
            <a:off x="5780413" y="1891575"/>
            <a:ext cx="2823300" cy="198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What Features Foretell Success and Failure</a:t>
            </a:r>
            <a:endParaRPr b="1"/>
          </a:p>
        </p:txBody>
      </p:sp>
      <p:sp>
        <p:nvSpPr>
          <p:cNvPr id="313" name="Google Shape;313;p37"/>
          <p:cNvSpPr txBox="1"/>
          <p:nvPr>
            <p:ph idx="1" type="body"/>
          </p:nvPr>
        </p:nvSpPr>
        <p:spPr>
          <a:xfrm>
            <a:off x="311700" y="1152475"/>
            <a:ext cx="509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(Pearson) Correlation Analysis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Dataset size</a:t>
            </a:r>
            <a:r>
              <a:rPr lang="en-GB"/>
              <a:t> (more training data -- </a:t>
            </a:r>
            <a:r>
              <a:rPr b="1" lang="en-GB"/>
              <a:t>better</a:t>
            </a:r>
            <a:r>
              <a:rPr lang="en-GB"/>
              <a:t>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Vocabulary size</a:t>
            </a:r>
            <a:r>
              <a:rPr lang="en-GB"/>
              <a:t> (richer vocabulary -- </a:t>
            </a:r>
            <a:r>
              <a:rPr b="1" lang="en-GB"/>
              <a:t>harder</a:t>
            </a:r>
            <a:r>
              <a:rPr lang="en-GB"/>
              <a:t> task)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Social Media (Domain), Tweets (Context)</a:t>
            </a:r>
            <a:r>
              <a:rPr lang="en-GB"/>
              <a:t> are the </a:t>
            </a:r>
            <a:r>
              <a:rPr b="1" lang="en-GB"/>
              <a:t>hardest</a:t>
            </a:r>
            <a:endParaRPr b="1"/>
          </a:p>
        </p:txBody>
      </p:sp>
      <p:sp>
        <p:nvSpPr>
          <p:cNvPr id="314" name="Google Shape;31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</a:t>
            </a:r>
            <a:endParaRPr/>
          </a:p>
        </p:txBody>
      </p:sp>
      <p:pic>
        <p:nvPicPr>
          <p:cNvPr id="315" name="Google Shape;3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435" y="1152475"/>
            <a:ext cx="2823263" cy="34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 txBox="1"/>
          <p:nvPr/>
        </p:nvSpPr>
        <p:spPr>
          <a:xfrm>
            <a:off x="5472513" y="47137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 Some of the factors in the analysis are not independent, e.g., Social Media as a domain, and Tweet as a context.</a:t>
            </a:r>
            <a:endParaRPr sz="800"/>
          </a:p>
        </p:txBody>
      </p:sp>
      <p:sp>
        <p:nvSpPr>
          <p:cNvPr id="317" name="Google Shape;317;p37"/>
          <p:cNvSpPr/>
          <p:nvPr/>
        </p:nvSpPr>
        <p:spPr>
          <a:xfrm>
            <a:off x="5780413" y="2653575"/>
            <a:ext cx="2823300" cy="198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7"/>
          <p:cNvSpPr/>
          <p:nvPr/>
        </p:nvSpPr>
        <p:spPr>
          <a:xfrm>
            <a:off x="5780413" y="4200475"/>
            <a:ext cx="2823300" cy="198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What Features Foretell Success and Failure</a:t>
            </a:r>
            <a:endParaRPr b="1"/>
          </a:p>
        </p:txBody>
      </p:sp>
      <p:sp>
        <p:nvSpPr>
          <p:cNvPr id="324" name="Google Shape;324;p38"/>
          <p:cNvSpPr txBox="1"/>
          <p:nvPr>
            <p:ph idx="1" type="body"/>
          </p:nvPr>
        </p:nvSpPr>
        <p:spPr>
          <a:xfrm>
            <a:off x="311700" y="1152475"/>
            <a:ext cx="509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(Pearson) Correlation Analysis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Dataset size</a:t>
            </a:r>
            <a:r>
              <a:rPr lang="en-GB"/>
              <a:t> (more training data -- </a:t>
            </a:r>
            <a:r>
              <a:rPr b="1" lang="en-GB"/>
              <a:t>better</a:t>
            </a:r>
            <a:r>
              <a:rPr lang="en-GB"/>
              <a:t>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Vocabulary size</a:t>
            </a:r>
            <a:r>
              <a:rPr lang="en-GB"/>
              <a:t> (richer vocabulary -- </a:t>
            </a:r>
            <a:r>
              <a:rPr b="1" lang="en-GB"/>
              <a:t>harder</a:t>
            </a:r>
            <a:r>
              <a:rPr lang="en-GB"/>
              <a:t> task)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Social Media (Domain), Tweets (Context)</a:t>
            </a:r>
            <a:r>
              <a:rPr lang="en-GB"/>
              <a:t> are the </a:t>
            </a:r>
            <a:r>
              <a:rPr b="1" lang="en-GB"/>
              <a:t>hardest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News (Domain), Article, Claim (Context)</a:t>
            </a:r>
            <a:r>
              <a:rPr lang="en-GB"/>
              <a:t> are the </a:t>
            </a:r>
            <a:r>
              <a:rPr b="1" lang="en-GB"/>
              <a:t>easiest</a:t>
            </a:r>
            <a:endParaRPr b="1"/>
          </a:p>
        </p:txBody>
      </p:sp>
      <p:sp>
        <p:nvSpPr>
          <p:cNvPr id="325" name="Google Shape;32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</a:t>
            </a:r>
            <a:endParaRPr/>
          </a:p>
        </p:txBody>
      </p:sp>
      <p:pic>
        <p:nvPicPr>
          <p:cNvPr id="326" name="Google Shape;3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435" y="1152475"/>
            <a:ext cx="2823263" cy="34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8"/>
          <p:cNvSpPr txBox="1"/>
          <p:nvPr/>
        </p:nvSpPr>
        <p:spPr>
          <a:xfrm>
            <a:off x="5472513" y="47137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 Some of the factors in the analysis are not independent, e.g., Social Media as a domain, and Tweet as a context.</a:t>
            </a:r>
            <a:endParaRPr sz="800"/>
          </a:p>
        </p:txBody>
      </p:sp>
      <p:sp>
        <p:nvSpPr>
          <p:cNvPr id="328" name="Google Shape;328;p38"/>
          <p:cNvSpPr/>
          <p:nvPr/>
        </p:nvSpPr>
        <p:spPr>
          <a:xfrm>
            <a:off x="5780400" y="2539300"/>
            <a:ext cx="2823300" cy="198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8"/>
          <p:cNvSpPr/>
          <p:nvPr/>
        </p:nvSpPr>
        <p:spPr>
          <a:xfrm>
            <a:off x="5780425" y="3587499"/>
            <a:ext cx="2823300" cy="277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Summary and Future Work</a:t>
            </a:r>
            <a:endParaRPr/>
          </a:p>
        </p:txBody>
      </p:sp>
      <p:sp>
        <p:nvSpPr>
          <p:cNvPr id="335" name="Google Shape;33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13</a:t>
            </a:r>
            <a:endParaRPr/>
          </a:p>
        </p:txBody>
      </p:sp>
      <p:sp>
        <p:nvSpPr>
          <p:cNvPr id="336" name="Google Shape;33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Summary</a:t>
            </a:r>
            <a:endParaRPr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</a:t>
            </a:r>
            <a:r>
              <a:rPr lang="en-GB" sz="2000"/>
              <a:t>presented</a:t>
            </a:r>
            <a:r>
              <a:rPr lang="en-GB" sz="2000"/>
              <a:t> the </a:t>
            </a:r>
            <a:r>
              <a:rPr b="1" lang="en-GB" sz="2000"/>
              <a:t>largest</a:t>
            </a:r>
            <a:r>
              <a:rPr lang="en-GB" sz="2000"/>
              <a:t> study on stance detection to date, covering </a:t>
            </a:r>
            <a:r>
              <a:rPr b="1" lang="en-GB" sz="2000"/>
              <a:t>16 datasets</a:t>
            </a:r>
            <a:endParaRPr b="1"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proposed an end-to-end framework (</a:t>
            </a:r>
            <a:r>
              <a:rPr b="1" lang="en-GB" sz="2000"/>
              <a:t>MoLE)</a:t>
            </a:r>
            <a:r>
              <a:rPr lang="en-GB" sz="2000"/>
              <a:t> for learning from </a:t>
            </a:r>
            <a:r>
              <a:rPr b="1" lang="en-GB" sz="2000"/>
              <a:t>heterogeneous labels</a:t>
            </a:r>
            <a:r>
              <a:rPr lang="en-GB" sz="2000"/>
              <a:t> </a:t>
            </a:r>
            <a:endParaRPr b="1"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</a:t>
            </a:r>
            <a:r>
              <a:rPr b="1" lang="en-GB" sz="2000"/>
              <a:t>beat </a:t>
            </a:r>
            <a:r>
              <a:rPr i="1" lang="en-GB" sz="2000"/>
              <a:t>strong</a:t>
            </a:r>
            <a:r>
              <a:rPr b="1" lang="en-GB" sz="2000"/>
              <a:t> SOTA</a:t>
            </a:r>
            <a:r>
              <a:rPr lang="en-GB" sz="2000"/>
              <a:t> models </a:t>
            </a:r>
            <a:r>
              <a:rPr b="1" lang="en-GB" sz="2000"/>
              <a:t>in-domain</a:t>
            </a:r>
            <a:endParaRPr b="1"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proposed </a:t>
            </a:r>
            <a:r>
              <a:rPr b="1" lang="en-GB" sz="2000"/>
              <a:t>similarity-based out-of-domain prediction</a:t>
            </a:r>
            <a:r>
              <a:rPr lang="en-GB" sz="2000"/>
              <a:t> procedure</a:t>
            </a:r>
            <a:endParaRPr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offered an interesting </a:t>
            </a:r>
            <a:r>
              <a:rPr b="1" lang="en-GB" sz="2000"/>
              <a:t>testbed for out-of-domain evaluation</a:t>
            </a:r>
            <a:endParaRPr b="1"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/>
              <a:t> </a:t>
            </a:r>
            <a:endParaRPr sz="2000"/>
          </a:p>
          <a:p>
            <a:pPr indent="0" lvl="0" marL="45720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Summary</a:t>
            </a:r>
            <a:endParaRPr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</a:t>
            </a:r>
            <a:r>
              <a:rPr lang="en-GB" sz="2000"/>
              <a:t>presented</a:t>
            </a:r>
            <a:r>
              <a:rPr lang="en-GB" sz="2000"/>
              <a:t> the </a:t>
            </a:r>
            <a:r>
              <a:rPr b="1" lang="en-GB" sz="2000"/>
              <a:t>largest</a:t>
            </a:r>
            <a:r>
              <a:rPr lang="en-GB" sz="2000"/>
              <a:t> study on stance detection to date, covering </a:t>
            </a:r>
            <a:r>
              <a:rPr b="1" lang="en-GB" sz="2000"/>
              <a:t>16 datasets</a:t>
            </a:r>
            <a:endParaRPr b="1"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proposed an end-to-end framework (</a:t>
            </a:r>
            <a:r>
              <a:rPr b="1" lang="en-GB" sz="2000"/>
              <a:t>MoLE)</a:t>
            </a:r>
            <a:r>
              <a:rPr lang="en-GB" sz="2000"/>
              <a:t> for learning from </a:t>
            </a:r>
            <a:r>
              <a:rPr b="1" lang="en-GB" sz="2000"/>
              <a:t>heterogeneous labels</a:t>
            </a:r>
            <a:r>
              <a:rPr lang="en-GB" sz="2000"/>
              <a:t> </a:t>
            </a:r>
            <a:endParaRPr b="1"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</a:t>
            </a:r>
            <a:r>
              <a:rPr b="1" lang="en-GB" sz="2000"/>
              <a:t>beat </a:t>
            </a:r>
            <a:r>
              <a:rPr i="1" lang="en-GB" sz="2000"/>
              <a:t>strong</a:t>
            </a:r>
            <a:r>
              <a:rPr b="1" lang="en-GB" sz="2000"/>
              <a:t> SOTA</a:t>
            </a:r>
            <a:r>
              <a:rPr lang="en-GB" sz="2000"/>
              <a:t> models </a:t>
            </a:r>
            <a:r>
              <a:rPr b="1" lang="en-GB" sz="2000"/>
              <a:t>in-domain</a:t>
            </a:r>
            <a:endParaRPr b="1"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proposed </a:t>
            </a:r>
            <a:r>
              <a:rPr b="1" lang="en-GB" sz="2000"/>
              <a:t>similarity-based out-of-domain prediction</a:t>
            </a:r>
            <a:r>
              <a:rPr lang="en-GB" sz="2000"/>
              <a:t> procedure</a:t>
            </a:r>
            <a:endParaRPr sz="2000"/>
          </a:p>
          <a:p>
            <a:pPr indent="-327025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We offered an interesting </a:t>
            </a:r>
            <a:r>
              <a:rPr b="1" lang="en-GB" sz="2000"/>
              <a:t>testbed for out-of-domain evaluation</a:t>
            </a:r>
            <a:endParaRPr b="1"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/>
              <a:t>Future Work</a:t>
            </a:r>
            <a:endParaRPr sz="2000"/>
          </a:p>
          <a:p>
            <a:pPr indent="-327025" lvl="0" marL="45720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Extend to more datasets and languages</a:t>
            </a:r>
            <a:endParaRPr sz="2000"/>
          </a:p>
          <a:p>
            <a:pPr indent="-327025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sz="2000"/>
              <a:t>Include other stance detection tasks, e.g., stance of a person/medium towards claim/topic</a:t>
            </a:r>
            <a:endParaRPr sz="2000"/>
          </a:p>
        </p:txBody>
      </p:sp>
      <p:sp>
        <p:nvSpPr>
          <p:cNvPr id="342" name="Google Shape;34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Summary and Future Work</a:t>
            </a:r>
            <a:endParaRPr/>
          </a:p>
        </p:txBody>
      </p:sp>
      <p:sp>
        <p:nvSpPr>
          <p:cNvPr id="343" name="Google Shape;34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13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14</a:t>
            </a:r>
            <a:endParaRPr/>
          </a:p>
        </p:txBody>
      </p:sp>
      <p:sp>
        <p:nvSpPr>
          <p:cNvPr id="349" name="Google Shape;349;p4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</a:rPr>
              <a:t>Download the </a:t>
            </a:r>
            <a:r>
              <a:rPr lang="en-GB" sz="2800"/>
              <a:t>D</a:t>
            </a:r>
            <a:r>
              <a:rPr lang="en-GB" sz="2800">
                <a:solidFill>
                  <a:srgbClr val="000000"/>
                </a:solidFill>
              </a:rPr>
              <a:t>ata, </a:t>
            </a:r>
            <a:r>
              <a:rPr lang="en-GB" sz="2800"/>
              <a:t>R</a:t>
            </a:r>
            <a:r>
              <a:rPr lang="en-GB" sz="2800">
                <a:solidFill>
                  <a:srgbClr val="000000"/>
                </a:solidFill>
              </a:rPr>
              <a:t>un </a:t>
            </a:r>
            <a:r>
              <a:rPr lang="en-GB" sz="2800"/>
              <a:t>N</a:t>
            </a:r>
            <a:r>
              <a:rPr lang="en-GB" sz="2800">
                <a:solidFill>
                  <a:srgbClr val="000000"/>
                </a:solidFill>
              </a:rPr>
              <a:t>ew </a:t>
            </a:r>
            <a:r>
              <a:rPr lang="en-GB" sz="2800"/>
              <a:t>M</a:t>
            </a:r>
            <a:r>
              <a:rPr lang="en-GB" sz="2800">
                <a:solidFill>
                  <a:srgbClr val="000000"/>
                </a:solidFill>
              </a:rPr>
              <a:t>odels!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350" name="Google Shape;350;p41"/>
          <p:cNvSpPr txBox="1"/>
          <p:nvPr/>
        </p:nvSpPr>
        <p:spPr>
          <a:xfrm>
            <a:off x="538625" y="1433425"/>
            <a:ext cx="707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u="sng">
                <a:solidFill>
                  <a:schemeClr val="hlink"/>
                </a:solidFill>
                <a:hlinkClick r:id="rId3"/>
              </a:rPr>
              <a:t>https://github.com/checkstep/mole-stance</a:t>
            </a:r>
            <a:endParaRPr sz="27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700">
              <a:solidFill>
                <a:srgbClr val="595959"/>
              </a:solidFill>
            </a:endParaRPr>
          </a:p>
        </p:txBody>
      </p:sp>
      <p:sp>
        <p:nvSpPr>
          <p:cNvPr id="351" name="Google Shape;351;p41"/>
          <p:cNvSpPr txBox="1"/>
          <p:nvPr/>
        </p:nvSpPr>
        <p:spPr>
          <a:xfrm>
            <a:off x="669400" y="2421825"/>
            <a:ext cx="707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595959"/>
                </a:solidFill>
              </a:rPr>
              <a:t>If you have more questions, please contact </a:t>
            </a:r>
            <a:r>
              <a:rPr lang="en-GB" sz="2700" u="sng">
                <a:solidFill>
                  <a:schemeClr val="hlink"/>
                </a:solidFill>
                <a:hlinkClick r:id="rId4"/>
              </a:rPr>
              <a:t>momchil@checkstep.com</a:t>
            </a:r>
            <a:endParaRPr sz="27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7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Stance Detection: Definitions</a:t>
            </a:r>
            <a:endParaRPr/>
          </a:p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(Stance Detection) </a:t>
            </a:r>
            <a:r>
              <a:rPr i="1" lang="en-GB" sz="1400">
                <a:solidFill>
                  <a:schemeClr val="dk1"/>
                </a:solidFill>
              </a:rPr>
              <a:t>For an input in the form of a piece of text and a target pair, stance detection is a </a:t>
            </a:r>
            <a:r>
              <a:rPr i="1" lang="en-GB" sz="1400">
                <a:solidFill>
                  <a:schemeClr val="dk1"/>
                </a:solidFill>
              </a:rPr>
              <a:t>classification problem</a:t>
            </a:r>
            <a:r>
              <a:rPr b="1" i="1" lang="en-GB" sz="1400">
                <a:solidFill>
                  <a:schemeClr val="dk1"/>
                </a:solidFill>
              </a:rPr>
              <a:t> </a:t>
            </a:r>
            <a:r>
              <a:rPr i="1" lang="en-GB" sz="1400">
                <a:solidFill>
                  <a:schemeClr val="dk1"/>
                </a:solidFill>
              </a:rPr>
              <a:t>where the stance of the </a:t>
            </a:r>
            <a:r>
              <a:rPr b="1" i="1" lang="en-GB" sz="1400">
                <a:solidFill>
                  <a:schemeClr val="dk1"/>
                </a:solidFill>
              </a:rPr>
              <a:t>author of the text</a:t>
            </a:r>
            <a:r>
              <a:rPr i="1" lang="en-GB" sz="1400">
                <a:solidFill>
                  <a:schemeClr val="dk1"/>
                </a:solidFill>
              </a:rPr>
              <a:t> is sought in the form of a category label from this set: {</a:t>
            </a:r>
            <a:r>
              <a:rPr b="1" i="1" lang="en-GB" sz="1400">
                <a:solidFill>
                  <a:schemeClr val="dk1"/>
                </a:solidFill>
              </a:rPr>
              <a:t>Favor,Against,Neither</a:t>
            </a:r>
            <a:r>
              <a:rPr i="1" lang="en-GB" sz="1400">
                <a:solidFill>
                  <a:schemeClr val="dk1"/>
                </a:solidFill>
              </a:rPr>
              <a:t>}... </a:t>
            </a:r>
            <a:r>
              <a:rPr baseline="30000" i="1" lang="en-GB" sz="1400">
                <a:solidFill>
                  <a:schemeClr val="dk1"/>
                </a:solidFill>
              </a:rPr>
              <a:t>[1]</a:t>
            </a:r>
            <a:endParaRPr baseline="30000" sz="1400">
              <a:solidFill>
                <a:schemeClr val="dk1"/>
              </a:solidFill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5006350" y="4496400"/>
            <a:ext cx="3956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/>
              <a:t>[1] </a:t>
            </a:r>
            <a:r>
              <a:rPr lang="en-GB" sz="700">
                <a:solidFill>
                  <a:schemeClr val="dk1"/>
                </a:solidFill>
              </a:rPr>
              <a:t>Dilek Küçük and Fazli Can. 2020. </a:t>
            </a:r>
            <a:r>
              <a:rPr i="1" lang="en-GB" sz="700">
                <a:solidFill>
                  <a:schemeClr val="dk1"/>
                </a:solidFill>
              </a:rPr>
              <a:t>Stance Detection: A Survey</a:t>
            </a:r>
            <a:r>
              <a:rPr lang="en-GB" sz="700">
                <a:solidFill>
                  <a:schemeClr val="dk1"/>
                </a:solidFill>
              </a:rPr>
              <a:t>. ACM Comput. Surv. 53, 1, 12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</a:rPr>
              <a:t>[2] </a:t>
            </a:r>
            <a:r>
              <a:rPr lang="en-GB" sz="700"/>
              <a:t>AlDayel, Abeer, and Walid Magdy. "Stance detection on social media: State of the art and trends." </a:t>
            </a:r>
            <a:r>
              <a:rPr i="1" lang="en-GB" sz="700"/>
              <a:t>Information Processing &amp; Management</a:t>
            </a:r>
            <a:r>
              <a:rPr lang="en-GB" sz="700"/>
              <a:t> 58.4 (2021): 102597.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/>
              <a:t>[3] Mohammad, Saif, et al. "Semeval-2016 task 6: Detecting stance in tweets." Proceedings of the 10th international workshop on semantic evaluation (SemEval-2016). 2016.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88" name="Google Shape;8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(Stance Detection </a:t>
            </a:r>
            <a:r>
              <a:rPr b="1" i="1" lang="en-GB">
                <a:solidFill>
                  <a:schemeClr val="dk1"/>
                </a:solidFill>
              </a:rPr>
              <a:t>in Social Media</a:t>
            </a:r>
            <a:r>
              <a:rPr i="1" lang="en-GB">
                <a:solidFill>
                  <a:schemeClr val="dk1"/>
                </a:solidFill>
              </a:rPr>
              <a:t>) Stance Detection is concerned with individuals’ views toward objects of evaluation through various aspects related to the </a:t>
            </a:r>
            <a:r>
              <a:rPr b="1" i="1" lang="en-GB">
                <a:solidFill>
                  <a:schemeClr val="dk1"/>
                </a:solidFill>
              </a:rPr>
              <a:t>users’ post and personality traits</a:t>
            </a:r>
            <a:r>
              <a:rPr i="1" lang="en-GB">
                <a:solidFill>
                  <a:schemeClr val="dk1"/>
                </a:solidFill>
              </a:rPr>
              <a:t>.</a:t>
            </a:r>
            <a:r>
              <a:rPr baseline="30000" lang="en-GB">
                <a:solidFill>
                  <a:schemeClr val="dk1"/>
                </a:solidFill>
              </a:rPr>
              <a:t>[2]</a:t>
            </a:r>
            <a:r>
              <a:rPr lang="en-GB">
                <a:solidFill>
                  <a:schemeClr val="dk1"/>
                </a:solidFill>
              </a:rPr>
              <a:t> </a:t>
            </a:r>
            <a:r>
              <a:rPr i="1" lang="en-GB">
                <a:solidFill>
                  <a:schemeClr val="dk1"/>
                </a:solidFill>
              </a:rPr>
              <a:t>The category label is chosen from the set: </a:t>
            </a:r>
            <a:r>
              <a:rPr b="1" i="1" lang="en-GB">
                <a:solidFill>
                  <a:schemeClr val="dk1"/>
                </a:solidFill>
              </a:rPr>
              <a:t>{Support, Deny, Query, Comment}</a:t>
            </a:r>
            <a:r>
              <a:rPr i="1" lang="en-GB">
                <a:solidFill>
                  <a:schemeClr val="dk1"/>
                </a:solidFill>
              </a:rPr>
              <a:t>...</a:t>
            </a:r>
            <a:r>
              <a:rPr baseline="30000" lang="en-GB">
                <a:solidFill>
                  <a:schemeClr val="dk1"/>
                </a:solidFill>
              </a:rPr>
              <a:t>[3]</a:t>
            </a:r>
            <a:endParaRPr baseline="30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 for Listening!</a:t>
            </a:r>
            <a:endParaRPr/>
          </a:p>
        </p:txBody>
      </p:sp>
      <p:sp>
        <p:nvSpPr>
          <p:cNvPr id="357" name="Google Shape;357;p42"/>
          <p:cNvSpPr txBox="1"/>
          <p:nvPr>
            <p:ph idx="1" type="subTitle"/>
          </p:nvPr>
        </p:nvSpPr>
        <p:spPr>
          <a:xfrm>
            <a:off x="311700" y="2834125"/>
            <a:ext cx="8520600" cy="10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Please check out our paper for more insights:</a:t>
            </a:r>
            <a:br>
              <a:rPr lang="en-GB" sz="2400"/>
            </a:br>
            <a:r>
              <a:rPr lang="en-GB" sz="2400" u="sng">
                <a:solidFill>
                  <a:schemeClr val="hlink"/>
                </a:solidFill>
                <a:hlinkClick r:id="rId3"/>
              </a:rPr>
              <a:t>“Cross-Domain Label-Adaptive Stance Detection”</a:t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Old slides afterwards</a:t>
            </a:r>
            <a:endParaRPr/>
          </a:p>
        </p:txBody>
      </p:sp>
      <p:sp>
        <p:nvSpPr>
          <p:cNvPr id="363" name="Google Shape;36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Research Topics</a:t>
            </a:r>
            <a:endParaRPr/>
          </a:p>
        </p:txBody>
      </p:sp>
      <p:sp>
        <p:nvSpPr>
          <p:cNvPr id="369" name="Google Shape;369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-GB" sz="2000"/>
              <a:t>Consolidation of Stance Detection Data</a:t>
            </a:r>
            <a:endParaRPr b="1" sz="20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Different task variants with (some) semantic relation </a:t>
            </a:r>
            <a:endParaRPr sz="16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-GB" sz="2000"/>
              <a:t>In-domain Learning</a:t>
            </a:r>
            <a:endParaRPr b="1" sz="20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Source information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Label connection</a:t>
            </a:r>
            <a:endParaRPr sz="16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-GB" sz="2000"/>
              <a:t>Out-of-Domain Inference</a:t>
            </a:r>
            <a:endParaRPr b="1" sz="20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Predict from a set of unseen labels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Can it be entirely unsupervised?</a:t>
            </a:r>
            <a:endParaRPr sz="1600"/>
          </a:p>
        </p:txBody>
      </p:sp>
      <p:sp>
        <p:nvSpPr>
          <p:cNvPr id="370" name="Google Shape;370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1" name="Google Shape;3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Person’s general stance towards topic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Claim vs. Claim</a:t>
            </a:r>
            <a:endParaRPr/>
          </a:p>
        </p:txBody>
      </p:sp>
      <p:sp>
        <p:nvSpPr>
          <p:cNvPr id="377" name="Google Shape;37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This Work is </a:t>
            </a:r>
            <a:r>
              <a:rPr lang="en-GB" u="sng"/>
              <a:t>NOT</a:t>
            </a:r>
            <a:r>
              <a:rPr lang="en-GB"/>
              <a:t> About</a:t>
            </a:r>
            <a:endParaRPr/>
          </a:p>
        </p:txBody>
      </p:sp>
      <p:sp>
        <p:nvSpPr>
          <p:cNvPr id="378" name="Google Shape;378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9" name="Google Shape;379;p45"/>
          <p:cNvSpPr txBox="1"/>
          <p:nvPr/>
        </p:nvSpPr>
        <p:spPr>
          <a:xfrm>
            <a:off x="6557625" y="4063650"/>
            <a:ext cx="2173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80" name="Google Shape;380;p45"/>
          <p:cNvSpPr txBox="1"/>
          <p:nvPr/>
        </p:nvSpPr>
        <p:spPr>
          <a:xfrm>
            <a:off x="5918700" y="2799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1" name="Google Shape;381;p45"/>
          <p:cNvGrpSpPr/>
          <p:nvPr/>
        </p:nvGrpSpPr>
        <p:grpSpPr>
          <a:xfrm>
            <a:off x="5986301" y="807150"/>
            <a:ext cx="2559999" cy="1585400"/>
            <a:chOff x="5247551" y="1152475"/>
            <a:chExt cx="2559999" cy="1585400"/>
          </a:xfrm>
        </p:grpSpPr>
        <p:pic>
          <p:nvPicPr>
            <p:cNvPr id="382" name="Google Shape;382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7551" y="1152475"/>
              <a:ext cx="1314315" cy="1097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62921" y="1863415"/>
              <a:ext cx="1444629" cy="8744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4" name="Google Shape;384;p45"/>
          <p:cNvGrpSpPr/>
          <p:nvPr/>
        </p:nvGrpSpPr>
        <p:grpSpPr>
          <a:xfrm>
            <a:off x="4762000" y="2710675"/>
            <a:ext cx="2721500" cy="1585400"/>
            <a:chOff x="311700" y="1152475"/>
            <a:chExt cx="2721500" cy="1585400"/>
          </a:xfrm>
        </p:grpSpPr>
        <p:pic>
          <p:nvPicPr>
            <p:cNvPr id="385" name="Google Shape;385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1700" y="1152475"/>
              <a:ext cx="1626379" cy="1105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497436" y="1868450"/>
              <a:ext cx="1535764" cy="8694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" name="Google Shape;387;p45"/>
          <p:cNvGrpSpPr/>
          <p:nvPr/>
        </p:nvGrpSpPr>
        <p:grpSpPr>
          <a:xfrm>
            <a:off x="517650" y="2617325"/>
            <a:ext cx="3074750" cy="1678737"/>
            <a:chOff x="228075" y="2083588"/>
            <a:chExt cx="3074750" cy="1678737"/>
          </a:xfrm>
        </p:grpSpPr>
        <p:pic>
          <p:nvPicPr>
            <p:cNvPr id="388" name="Google Shape;388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29725" y="2083588"/>
              <a:ext cx="2173100" cy="1223552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89" name="Google Shape;389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8075" y="2651850"/>
              <a:ext cx="1972825" cy="1110475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390" name="Google Shape;390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Stance Detection: Definitions</a:t>
            </a:r>
            <a:endParaRPr/>
          </a:p>
        </p:txBody>
      </p:sp>
      <p:sp>
        <p:nvSpPr>
          <p:cNvPr id="396" name="Google Shape;39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(Stance Detection Definition 1.1) </a:t>
            </a:r>
            <a:r>
              <a:rPr i="1" lang="en-GB" sz="1400">
                <a:solidFill>
                  <a:schemeClr val="dk1"/>
                </a:solidFill>
              </a:rPr>
              <a:t>For an input in the form of a piece of text and a target pair, stance detection is a classification problem where the stance of the author of the text is sought in the form of a category label from this set: {Favor,Against,Neither}. Occasionally, the category label of Neutral is also added to the set of stance categories ... and the target may or may not be explicitly mentioned in the text ... </a:t>
            </a:r>
            <a:r>
              <a:rPr lang="en-GB" sz="1400">
                <a:solidFill>
                  <a:schemeClr val="dk1"/>
                </a:solidFill>
              </a:rPr>
              <a:t>[1]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(Stance Detection Definition 1.2) </a:t>
            </a:r>
            <a:r>
              <a:rPr i="1" lang="en-GB" sz="1400">
                <a:solidFill>
                  <a:schemeClr val="dk1"/>
                </a:solidFill>
              </a:rPr>
              <a:t>(Sociolinguistics) Stance detection aims to infer the embedded viewpoint from the writer’s text by linking the stance to three factors, namely, linguistic acts, social interactions, and individual identity. </a:t>
            </a:r>
            <a:r>
              <a:rPr lang="en-GB" sz="1400">
                <a:solidFill>
                  <a:schemeClr val="dk1"/>
                </a:solidFill>
              </a:rPr>
              <a:t>[2]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(Stance Detection Definition 1.3) </a:t>
            </a:r>
            <a:r>
              <a:rPr i="1" lang="en-GB" sz="1400">
                <a:solidFill>
                  <a:schemeClr val="dk1"/>
                </a:solidFill>
              </a:rPr>
              <a:t>(Social Media) Stance Detection is concerned with individuals’ views toward objects of evaluation through various aspects related to the users’ post and personality traits. </a:t>
            </a:r>
            <a:r>
              <a:rPr lang="en-GB" sz="1400">
                <a:solidFill>
                  <a:schemeClr val="dk1"/>
                </a:solidFill>
              </a:rPr>
              <a:t>[2]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97" name="Google Shape;397;p46"/>
          <p:cNvSpPr txBox="1"/>
          <p:nvPr/>
        </p:nvSpPr>
        <p:spPr>
          <a:xfrm>
            <a:off x="5297150" y="4420200"/>
            <a:ext cx="3665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/>
              <a:t>[1] </a:t>
            </a:r>
            <a:r>
              <a:rPr lang="en-GB" sz="700">
                <a:solidFill>
                  <a:schemeClr val="dk1"/>
                </a:solidFill>
              </a:rPr>
              <a:t>Dilek Küçük and Fazli Can. 2020. </a:t>
            </a:r>
            <a:r>
              <a:rPr i="1" lang="en-GB" sz="700">
                <a:solidFill>
                  <a:schemeClr val="dk1"/>
                </a:solidFill>
              </a:rPr>
              <a:t>Stance Detection: A Survey</a:t>
            </a:r>
            <a:r>
              <a:rPr lang="en-GB" sz="700">
                <a:solidFill>
                  <a:schemeClr val="dk1"/>
                </a:solidFill>
              </a:rPr>
              <a:t>. ACM Comput. Surv. 53, 1, Article 12 (May 2020), 37 pages. DOI:</a:t>
            </a:r>
            <a:r>
              <a:rPr lang="en-GB" sz="700" u="sng">
                <a:solidFill>
                  <a:schemeClr val="hlink"/>
                </a:solidFill>
                <a:hlinkClick r:id="rId3"/>
              </a:rPr>
              <a:t>https://doi.org/10.1145/3369026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</a:rPr>
              <a:t>[2, 3] AlDayel, A. and Magdy, W., 2020. Stance Detection on Social Media: State of the Art and Trends. </a:t>
            </a:r>
            <a:r>
              <a:rPr i="1" lang="en-GB" sz="700">
                <a:solidFill>
                  <a:schemeClr val="dk1"/>
                </a:solidFill>
              </a:rPr>
              <a:t>arXiv preprint arXiv:2006.03644</a:t>
            </a:r>
            <a:r>
              <a:rPr lang="en-GB" sz="700">
                <a:solidFill>
                  <a:schemeClr val="dk1"/>
                </a:solidFill>
              </a:rPr>
              <a:t>.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98" name="Google Shape;39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9" name="Google Shape;39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Stance </a:t>
            </a:r>
            <a:r>
              <a:rPr lang="en-GB"/>
              <a:t>Detection</a:t>
            </a:r>
            <a:r>
              <a:rPr b="1" lang="en-GB"/>
              <a:t> in Practice</a:t>
            </a:r>
            <a:endParaRPr b="1"/>
          </a:p>
        </p:txBody>
      </p:sp>
      <p:sp>
        <p:nvSpPr>
          <p:cNvPr id="405" name="Google Shape;405;p47"/>
          <p:cNvSpPr txBox="1"/>
          <p:nvPr/>
        </p:nvSpPr>
        <p:spPr>
          <a:xfrm>
            <a:off x="4635200" y="4585925"/>
            <a:ext cx="4432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</a:rPr>
              <a:t>[1] </a:t>
            </a:r>
            <a:r>
              <a:rPr lang="en-GB" sz="700" u="sng">
                <a:solidFill>
                  <a:schemeClr val="hlink"/>
                </a:solidFill>
                <a:hlinkClick r:id="rId3"/>
              </a:rPr>
              <a:t>https://www.dw.com/en/turkey-softens-stance-towards-bashar-al-assad-in-syria-settlement/a-37211975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</a:rPr>
              <a:t>[2] </a:t>
            </a:r>
            <a:r>
              <a:rPr lang="en-GB" sz="700" u="sng">
                <a:solidFill>
                  <a:schemeClr val="hlink"/>
                </a:solidFill>
                <a:hlinkClick r:id="rId4"/>
              </a:rPr>
              <a:t>https://www.colorado.edu/odece/2020/06/05/campus-solidarity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/>
              <a:t>[3] </a:t>
            </a:r>
            <a:r>
              <a:rPr lang="en-GB" sz="700">
                <a:solidFill>
                  <a:schemeClr val="dk1"/>
                </a:solidFill>
              </a:rPr>
              <a:t>Ruder, et al., 2018, 360 stance detection. </a:t>
            </a:r>
            <a:r>
              <a:rPr i="1" lang="en-GB" sz="700">
                <a:solidFill>
                  <a:schemeClr val="dk1"/>
                </a:solidFill>
              </a:rPr>
              <a:t>NAACL: System Demonstrations</a:t>
            </a:r>
            <a:r>
              <a:rPr lang="en-GB" sz="700">
                <a:solidFill>
                  <a:schemeClr val="dk1"/>
                </a:solidFill>
              </a:rPr>
              <a:t> (pp. 31-35).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/>
              <a:t>[4] </a:t>
            </a:r>
            <a:r>
              <a:rPr lang="en-GB" sz="700" u="sng">
                <a:solidFill>
                  <a:schemeClr val="hlink"/>
                </a:solidFill>
                <a:hlinkClick r:id="rId5"/>
              </a:rPr>
              <a:t>http://www.dailymail.co.uk/news/article-4237460/Trump-slams-press-Twitter.html</a:t>
            </a:r>
            <a:br>
              <a:rPr lang="en-GB" sz="700"/>
            </a:br>
            <a:endParaRPr sz="700"/>
          </a:p>
        </p:txBody>
      </p:sp>
      <p:grpSp>
        <p:nvGrpSpPr>
          <p:cNvPr id="406" name="Google Shape;406;p47"/>
          <p:cNvGrpSpPr/>
          <p:nvPr/>
        </p:nvGrpSpPr>
        <p:grpSpPr>
          <a:xfrm>
            <a:off x="129375" y="1615100"/>
            <a:ext cx="4218675" cy="727925"/>
            <a:chOff x="0" y="1512375"/>
            <a:chExt cx="4218675" cy="727925"/>
          </a:xfrm>
        </p:grpSpPr>
        <p:pic>
          <p:nvPicPr>
            <p:cNvPr id="407" name="Google Shape;407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1826025"/>
              <a:ext cx="4218675" cy="41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4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0" y="1512375"/>
              <a:ext cx="2156825" cy="313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9" name="Google Shape;409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0" name="Google Shape;410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296575"/>
            <a:ext cx="3307775" cy="18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75" y="1147279"/>
            <a:ext cx="9007225" cy="46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20150" y="1334375"/>
            <a:ext cx="4363850" cy="8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55724" y="1812875"/>
            <a:ext cx="1987458" cy="2850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" name="Google Shape;414;p47"/>
          <p:cNvGrpSpPr/>
          <p:nvPr/>
        </p:nvGrpSpPr>
        <p:grpSpPr>
          <a:xfrm>
            <a:off x="1804250" y="2293150"/>
            <a:ext cx="5283899" cy="1393724"/>
            <a:chOff x="1804250" y="2293150"/>
            <a:chExt cx="5283899" cy="1393724"/>
          </a:xfrm>
        </p:grpSpPr>
        <p:pic>
          <p:nvPicPr>
            <p:cNvPr id="415" name="Google Shape;415;p47"/>
            <p:cNvPicPr preferRelativeResize="0"/>
            <p:nvPr/>
          </p:nvPicPr>
          <p:blipFill rotWithShape="1">
            <a:blip r:embed="rId12">
              <a:alphaModFix/>
            </a:blip>
            <a:srcRect b="54473" l="0" r="4543" t="0"/>
            <a:stretch/>
          </p:blipFill>
          <p:spPr>
            <a:xfrm>
              <a:off x="1804250" y="2293150"/>
              <a:ext cx="5283899" cy="1393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4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078720" y="2757063"/>
              <a:ext cx="933480" cy="895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7" name="Google Shape;417;p4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(MoLE)</a:t>
            </a:r>
            <a:r>
              <a:rPr b="0" lang="en-GB"/>
              <a:t> </a:t>
            </a:r>
            <a:r>
              <a:rPr b="0" lang="en-GB"/>
              <a:t>Mixture of Experts with Label Embeddings </a:t>
            </a:r>
            <a:endParaRPr b="0"/>
          </a:p>
        </p:txBody>
      </p:sp>
      <p:sp>
        <p:nvSpPr>
          <p:cNvPr id="423" name="Google Shape;423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Key characteristics: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Mixture of Experts </a:t>
            </a:r>
            <a:r>
              <a:rPr i="1" lang="en-GB"/>
              <a:t>(MoE) </a:t>
            </a:r>
            <a:br>
              <a:rPr lang="en-GB"/>
            </a:br>
            <a:r>
              <a:rPr lang="en-GB"/>
              <a:t>w/ Label Embeddings Layer </a:t>
            </a:r>
            <a:r>
              <a:rPr i="1" lang="en-GB"/>
              <a:t>(LEL)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Domain-Adversarial Neural Net (DANN) 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Joint Label Space Voting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Parameter-Efficient Model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5" name="Google Shape;42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302" y="1152475"/>
            <a:ext cx="3006998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8"/>
          <p:cNvSpPr/>
          <p:nvPr/>
        </p:nvSpPr>
        <p:spPr>
          <a:xfrm>
            <a:off x="5846075" y="2246425"/>
            <a:ext cx="3157800" cy="129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8"/>
          <p:cNvSpPr/>
          <p:nvPr/>
        </p:nvSpPr>
        <p:spPr>
          <a:xfrm>
            <a:off x="7808975" y="2346975"/>
            <a:ext cx="1060800" cy="57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8"/>
          <p:cNvSpPr/>
          <p:nvPr/>
        </p:nvSpPr>
        <p:spPr>
          <a:xfrm>
            <a:off x="6210300" y="1118475"/>
            <a:ext cx="2491800" cy="1197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8"/>
          <p:cNvSpPr/>
          <p:nvPr/>
        </p:nvSpPr>
        <p:spPr>
          <a:xfrm>
            <a:off x="6376475" y="3539025"/>
            <a:ext cx="1432500" cy="661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48"/>
          <p:cNvSpPr/>
          <p:nvPr/>
        </p:nvSpPr>
        <p:spPr>
          <a:xfrm>
            <a:off x="6578375" y="2278375"/>
            <a:ext cx="1262700" cy="458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48"/>
          <p:cNvSpPr txBox="1"/>
          <p:nvPr/>
        </p:nvSpPr>
        <p:spPr>
          <a:xfrm>
            <a:off x="5042375" y="2937800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06666"/>
                </a:solidFill>
              </a:rPr>
              <a:t>Shared</a:t>
            </a:r>
            <a:endParaRPr b="1">
              <a:solidFill>
                <a:srgbClr val="E06666"/>
              </a:solidFill>
            </a:endParaRPr>
          </a:p>
        </p:txBody>
      </p:sp>
      <p:cxnSp>
        <p:nvCxnSpPr>
          <p:cNvPr id="432" name="Google Shape;432;p48"/>
          <p:cNvCxnSpPr>
            <a:stCxn id="431" idx="3"/>
            <a:endCxn id="430" idx="1"/>
          </p:cNvCxnSpPr>
          <p:nvPr/>
        </p:nvCxnSpPr>
        <p:spPr>
          <a:xfrm flipH="1" rot="10800000">
            <a:off x="5871875" y="2507600"/>
            <a:ext cx="706500" cy="630300"/>
          </a:xfrm>
          <a:prstGeom prst="straightConnector1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33" name="Google Shape;433;p48"/>
          <p:cNvCxnSpPr>
            <a:stCxn id="431" idx="3"/>
            <a:endCxn id="429" idx="1"/>
          </p:cNvCxnSpPr>
          <p:nvPr/>
        </p:nvCxnSpPr>
        <p:spPr>
          <a:xfrm>
            <a:off x="5871875" y="3137900"/>
            <a:ext cx="504600" cy="731700"/>
          </a:xfrm>
          <a:prstGeom prst="straightConnector1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Predicting Unseen Labels</a:t>
            </a:r>
            <a:endParaRPr/>
          </a:p>
        </p:txBody>
      </p:sp>
      <p:sp>
        <p:nvSpPr>
          <p:cNvPr id="439" name="Google Shape;439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Types of Mappings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Hard Mappings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Weak Mappings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Soft Mappings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1" name="Google Shape;4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3000" y="3688725"/>
            <a:ext cx="2613677" cy="13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1741" y="879850"/>
            <a:ext cx="3493746" cy="42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2387" y="1152487"/>
            <a:ext cx="3919226" cy="391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Overcoming the Limitations</a:t>
            </a:r>
            <a:endParaRPr/>
          </a:p>
        </p:txBody>
      </p:sp>
      <p:sp>
        <p:nvSpPr>
          <p:cNvPr id="450" name="Google Shape;450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Stance Detection: Definitions</a:t>
            </a:r>
            <a:endParaRPr/>
          </a:p>
        </p:txBody>
      </p:sp>
      <p:sp>
        <p:nvSpPr>
          <p:cNvPr id="456" name="Google Shape;456;p5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(Stance Detection) </a:t>
            </a:r>
            <a:r>
              <a:rPr i="1" lang="en-GB" sz="1400">
                <a:solidFill>
                  <a:schemeClr val="dk1"/>
                </a:solidFill>
              </a:rPr>
              <a:t>For an input in the form of a piece of text and a target pair, stance detection is a classification problem where the stance of the author of the text is sought in the form of a category label from this set: {</a:t>
            </a:r>
            <a:r>
              <a:rPr b="1" i="1" lang="en-GB" sz="1400">
                <a:solidFill>
                  <a:schemeClr val="dk1"/>
                </a:solidFill>
              </a:rPr>
              <a:t>Favor,Against,Neither</a:t>
            </a:r>
            <a:r>
              <a:rPr i="1" lang="en-GB" sz="1400">
                <a:solidFill>
                  <a:schemeClr val="dk1"/>
                </a:solidFill>
              </a:rPr>
              <a:t>}... </a:t>
            </a:r>
            <a:r>
              <a:rPr baseline="30000" i="1" lang="en-GB" sz="1400">
                <a:solidFill>
                  <a:schemeClr val="dk1"/>
                </a:solidFill>
              </a:rPr>
              <a:t>[1]</a:t>
            </a:r>
            <a:endParaRPr baseline="30000" sz="1400">
              <a:solidFill>
                <a:schemeClr val="dk1"/>
              </a:solidFill>
            </a:endParaRPr>
          </a:p>
        </p:txBody>
      </p:sp>
      <p:sp>
        <p:nvSpPr>
          <p:cNvPr id="457" name="Google Shape;457;p51"/>
          <p:cNvSpPr txBox="1"/>
          <p:nvPr/>
        </p:nvSpPr>
        <p:spPr>
          <a:xfrm>
            <a:off x="5006350" y="4496400"/>
            <a:ext cx="3956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/>
              <a:t>[1] </a:t>
            </a:r>
            <a:r>
              <a:rPr lang="en-GB" sz="700">
                <a:solidFill>
                  <a:schemeClr val="dk1"/>
                </a:solidFill>
              </a:rPr>
              <a:t>Dilek Küçük and Fazli Can. 2020. </a:t>
            </a:r>
            <a:r>
              <a:rPr i="1" lang="en-GB" sz="700">
                <a:solidFill>
                  <a:schemeClr val="dk1"/>
                </a:solidFill>
              </a:rPr>
              <a:t>Stance Detection: A Survey</a:t>
            </a:r>
            <a:r>
              <a:rPr lang="en-GB" sz="700">
                <a:solidFill>
                  <a:schemeClr val="dk1"/>
                </a:solidFill>
              </a:rPr>
              <a:t>. ACM Comput. Surv. 53, 1, 12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</a:rPr>
              <a:t>[2] </a:t>
            </a:r>
            <a:r>
              <a:rPr lang="en-GB" sz="700"/>
              <a:t>AlDayel, Abeer, and Walid Magdy. "Stance detection on social media: State of the art and trends." </a:t>
            </a:r>
            <a:r>
              <a:rPr i="1" lang="en-GB" sz="700"/>
              <a:t>Information Processing &amp; Management</a:t>
            </a:r>
            <a:r>
              <a:rPr lang="en-GB" sz="700"/>
              <a:t> 58.4 (2021): 102597.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/>
              <a:t>[3] Mohammad, Saif, et al. "Semeval-2016 task 6: Detecting stance in tweets." Proceedings of the 10th international workshop on semantic evaluation (SemEval-2016). 2016.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458" name="Google Shape;458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9" name="Google Shape;4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(Stance Detection </a:t>
            </a:r>
            <a:r>
              <a:rPr b="1" i="1" lang="en-GB">
                <a:solidFill>
                  <a:schemeClr val="dk1"/>
                </a:solidFill>
              </a:rPr>
              <a:t>Sociolinguistics</a:t>
            </a:r>
            <a:r>
              <a:rPr i="1" lang="en-GB">
                <a:solidFill>
                  <a:schemeClr val="dk1"/>
                </a:solidFill>
              </a:rPr>
              <a:t>) Stance detection aims to infer the embedded viewpoint from the writer’s text by linking the stance to three factors, namely, </a:t>
            </a:r>
            <a:r>
              <a:rPr b="1" i="1" lang="en-GB">
                <a:solidFill>
                  <a:schemeClr val="dk1"/>
                </a:solidFill>
              </a:rPr>
              <a:t>linguistic acts, social interactions, and individual identity</a:t>
            </a:r>
            <a:r>
              <a:rPr i="1" lang="en-GB">
                <a:solidFill>
                  <a:schemeClr val="dk1"/>
                </a:solidFill>
              </a:rPr>
              <a:t>.</a:t>
            </a:r>
            <a:r>
              <a:rPr baseline="30000" lang="en-GB">
                <a:solidFill>
                  <a:schemeClr val="dk1"/>
                </a:solidFill>
              </a:rPr>
              <a:t>[2]</a:t>
            </a:r>
            <a:endParaRPr baseline="30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(Stance Detection </a:t>
            </a:r>
            <a:r>
              <a:rPr b="1" i="1" lang="en-GB">
                <a:solidFill>
                  <a:schemeClr val="dk1"/>
                </a:solidFill>
              </a:rPr>
              <a:t>Social Media</a:t>
            </a:r>
            <a:r>
              <a:rPr i="1" lang="en-GB">
                <a:solidFill>
                  <a:schemeClr val="dk1"/>
                </a:solidFill>
              </a:rPr>
              <a:t>) Stance Detection is concerned with individuals’ views toward objects of evaluation through various aspects related to the </a:t>
            </a:r>
            <a:r>
              <a:rPr b="1" i="1" lang="en-GB">
                <a:solidFill>
                  <a:schemeClr val="dk1"/>
                </a:solidFill>
              </a:rPr>
              <a:t>users’ post and personality traits</a:t>
            </a:r>
            <a:r>
              <a:rPr i="1" lang="en-GB">
                <a:solidFill>
                  <a:schemeClr val="dk1"/>
                </a:solidFill>
              </a:rPr>
              <a:t>.</a:t>
            </a:r>
            <a:r>
              <a:rPr baseline="30000" lang="en-GB">
                <a:solidFill>
                  <a:schemeClr val="dk1"/>
                </a:solidFill>
              </a:rPr>
              <a:t>[2]</a:t>
            </a:r>
            <a:r>
              <a:rPr lang="en-GB">
                <a:solidFill>
                  <a:schemeClr val="dk1"/>
                </a:solidFill>
              </a:rPr>
              <a:t> The category label is chosen from the set: </a:t>
            </a:r>
            <a:r>
              <a:rPr b="1" lang="en-GB">
                <a:solidFill>
                  <a:schemeClr val="dk1"/>
                </a:solidFill>
              </a:rPr>
              <a:t>{Support, Deny,  Query, Comment}</a:t>
            </a:r>
            <a:r>
              <a:rPr lang="en-GB">
                <a:solidFill>
                  <a:schemeClr val="dk1"/>
                </a:solidFill>
              </a:rPr>
              <a:t>...</a:t>
            </a:r>
            <a:r>
              <a:rPr baseline="30000" lang="en-GB">
                <a:solidFill>
                  <a:schemeClr val="dk1"/>
                </a:solidFill>
              </a:rPr>
              <a:t>[3]</a:t>
            </a:r>
            <a:endParaRPr baseline="30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idx="2" type="body"/>
          </p:nvPr>
        </p:nvSpPr>
        <p:spPr>
          <a:xfrm flipH="1">
            <a:off x="205650" y="1228675"/>
            <a:ext cx="406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b="1" lang="en-GB" sz="1849"/>
              <a:t>Target</a:t>
            </a:r>
            <a:endParaRPr b="1" sz="1849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i="1" lang="en-GB" sz="1480">
                <a:solidFill>
                  <a:srgbClr val="FF0000"/>
                </a:solidFill>
              </a:rPr>
              <a:t>Claim</a:t>
            </a:r>
            <a:endParaRPr i="1" sz="148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i="1" lang="en-GB" sz="1480">
                <a:solidFill>
                  <a:srgbClr val="0000FF"/>
                </a:solidFill>
              </a:rPr>
              <a:t>Headline</a:t>
            </a:r>
            <a:r>
              <a:rPr i="1" lang="en-GB" sz="1480"/>
              <a:t> </a:t>
            </a:r>
            <a:endParaRPr i="1" sz="148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i="1" lang="en-GB" sz="1480">
                <a:solidFill>
                  <a:srgbClr val="9900FF"/>
                </a:solidFill>
              </a:rPr>
              <a:t>Person</a:t>
            </a:r>
            <a:endParaRPr i="1" sz="1480"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i="1" lang="en-GB" sz="1480">
                <a:solidFill>
                  <a:srgbClr val="B45F06"/>
                </a:solidFill>
              </a:rPr>
              <a:t>(Implicit) Topic</a:t>
            </a:r>
            <a:endParaRPr i="1" sz="1480">
              <a:solidFill>
                <a:srgbClr val="B45F06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t/>
            </a:r>
            <a:endParaRPr sz="148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t/>
            </a:r>
            <a:endParaRPr sz="1120"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t/>
            </a:r>
            <a:endParaRPr sz="839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b="1" sz="1349">
              <a:solidFill>
                <a:srgbClr val="595959"/>
              </a:solidFill>
            </a:endParaRPr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 flipH="1">
            <a:off x="4792658" y="12286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/>
              <a:t>Context (Text Piece)</a:t>
            </a:r>
            <a:endParaRPr b="1" sz="18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/>
              <a:t>Article</a:t>
            </a:r>
            <a:endParaRPr b="1" i="1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/>
              <a:t>Claim</a:t>
            </a:r>
            <a:endParaRPr b="1" i="1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/>
              <a:t>Post</a:t>
            </a:r>
            <a:endParaRPr b="1" i="1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GB"/>
              <a:t>Sentence</a:t>
            </a:r>
            <a:endParaRPr b="1" i="1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/>
              <a:t>Thread</a:t>
            </a:r>
            <a:endParaRPr b="1" i="1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/>
              <a:t>Tweet</a:t>
            </a:r>
            <a:endParaRPr b="1" i="1"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800"/>
          </a:p>
        </p:txBody>
      </p:sp>
      <p:cxnSp>
        <p:nvCxnSpPr>
          <p:cNvPr id="97" name="Google Shape;97;p16"/>
          <p:cNvCxnSpPr/>
          <p:nvPr/>
        </p:nvCxnSpPr>
        <p:spPr>
          <a:xfrm flipH="1">
            <a:off x="1126058" y="1958350"/>
            <a:ext cx="6987600" cy="3126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" name="Google Shape;98;p16"/>
          <p:cNvCxnSpPr/>
          <p:nvPr/>
        </p:nvCxnSpPr>
        <p:spPr>
          <a:xfrm flipH="1">
            <a:off x="904783" y="1882150"/>
            <a:ext cx="7216500" cy="150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" name="Google Shape;9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Stance Detection: </a:t>
            </a:r>
            <a:r>
              <a:rPr b="1" lang="en-GB"/>
              <a:t>Task Formulations </a:t>
            </a:r>
            <a:r>
              <a:rPr lang="en-GB"/>
              <a:t>We Cover</a:t>
            </a:r>
            <a:endParaRPr b="1"/>
          </a:p>
        </p:txBody>
      </p:sp>
      <p:cxnSp>
        <p:nvCxnSpPr>
          <p:cNvPr id="100" name="Google Shape;100;p16"/>
          <p:cNvCxnSpPr/>
          <p:nvPr/>
        </p:nvCxnSpPr>
        <p:spPr>
          <a:xfrm rot="10800000">
            <a:off x="1133858" y="2270700"/>
            <a:ext cx="7056000" cy="396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" name="Google Shape;101;p16"/>
          <p:cNvCxnSpPr/>
          <p:nvPr/>
        </p:nvCxnSpPr>
        <p:spPr>
          <a:xfrm rot="10800000">
            <a:off x="1590883" y="3047875"/>
            <a:ext cx="6492300" cy="449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6"/>
          <p:cNvCxnSpPr/>
          <p:nvPr/>
        </p:nvCxnSpPr>
        <p:spPr>
          <a:xfrm rot="10800000">
            <a:off x="897158" y="1890050"/>
            <a:ext cx="6987900" cy="11808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6"/>
          <p:cNvCxnSpPr/>
          <p:nvPr/>
        </p:nvCxnSpPr>
        <p:spPr>
          <a:xfrm flipH="1">
            <a:off x="1583308" y="2727950"/>
            <a:ext cx="6591300" cy="3201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16"/>
          <p:cNvCxnSpPr/>
          <p:nvPr/>
        </p:nvCxnSpPr>
        <p:spPr>
          <a:xfrm rot="10800000">
            <a:off x="1567958" y="3063350"/>
            <a:ext cx="6583800" cy="845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" name="Google Shape;105;p16"/>
          <p:cNvCxnSpPr/>
          <p:nvPr/>
        </p:nvCxnSpPr>
        <p:spPr>
          <a:xfrm rot="10800000">
            <a:off x="981283" y="2651575"/>
            <a:ext cx="7140000" cy="11889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" name="Google Shape;106;p16"/>
          <p:cNvCxnSpPr/>
          <p:nvPr/>
        </p:nvCxnSpPr>
        <p:spPr>
          <a:xfrm rot="10800000">
            <a:off x="1575458" y="3055675"/>
            <a:ext cx="6309600" cy="990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6"/>
          <p:cNvCxnSpPr/>
          <p:nvPr/>
        </p:nvCxnSpPr>
        <p:spPr>
          <a:xfrm flipH="1">
            <a:off x="1575633" y="2301250"/>
            <a:ext cx="6606600" cy="7545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101750" y="1510163"/>
            <a:ext cx="4483301" cy="22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9055" y="1152475"/>
            <a:ext cx="3851999" cy="3488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GB"/>
              <a:t>Results: </a:t>
            </a:r>
            <a:r>
              <a:rPr b="1" lang="en-GB" u="sng"/>
              <a:t>Out-of-Domain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467" name="Google Shape;467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8" name="Google Shape;468;p5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Takeaways</a:t>
            </a:r>
            <a:endParaRPr i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Hard mappings</a:t>
            </a:r>
            <a:r>
              <a:rPr lang="en-GB"/>
              <a:t> are worse than </a:t>
            </a:r>
            <a:r>
              <a:rPr i="1" lang="en-GB"/>
              <a:t>random </a:t>
            </a:r>
            <a:r>
              <a:rPr b="1" lang="en-GB"/>
              <a:t>(Worst F1) 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Weak mappings </a:t>
            </a:r>
            <a:r>
              <a:rPr lang="en-GB"/>
              <a:t>need hand-crafted embeddings </a:t>
            </a:r>
            <a:r>
              <a:rPr i="1" lang="en-GB"/>
              <a:t>for each label </a:t>
            </a:r>
            <a:r>
              <a:rPr b="1" lang="en-GB"/>
              <a:t>(Best F1) 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Soft mappings</a:t>
            </a:r>
            <a:r>
              <a:rPr lang="en-GB"/>
              <a:t> are not always well aligned (but </a:t>
            </a:r>
            <a:r>
              <a:rPr b="1" lang="en-GB"/>
              <a:t>entirely</a:t>
            </a:r>
            <a:r>
              <a:rPr lang="en-GB"/>
              <a:t> </a:t>
            </a:r>
            <a:r>
              <a:rPr b="1" lang="en-GB"/>
              <a:t>unsupervised</a:t>
            </a:r>
            <a:r>
              <a:rPr lang="en-GB"/>
              <a:t>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/>
          </a:p>
        </p:txBody>
      </p:sp>
      <p:sp>
        <p:nvSpPr>
          <p:cNvPr id="469" name="Google Shape;469;p52"/>
          <p:cNvSpPr txBox="1"/>
          <p:nvPr/>
        </p:nvSpPr>
        <p:spPr>
          <a:xfrm>
            <a:off x="5472513" y="47137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*Baselines</a:t>
            </a:r>
            <a:r>
              <a:rPr i="1" lang="en-GB" sz="800">
                <a:solidFill>
                  <a:schemeClr val="dk2"/>
                </a:solidFill>
              </a:rPr>
              <a:t>: Random (</a:t>
            </a:r>
            <a:r>
              <a:rPr b="1" i="1" lang="en-GB" sz="800">
                <a:solidFill>
                  <a:schemeClr val="dk2"/>
                </a:solidFill>
              </a:rPr>
              <a:t>35.2</a:t>
            </a:r>
            <a:r>
              <a:rPr i="1" lang="en-GB" sz="800">
                <a:solidFill>
                  <a:schemeClr val="dk2"/>
                </a:solidFill>
              </a:rPr>
              <a:t>), Majority class (</a:t>
            </a:r>
            <a:r>
              <a:rPr b="1" i="1" lang="en-GB" sz="800">
                <a:solidFill>
                  <a:schemeClr val="dk2"/>
                </a:solidFill>
              </a:rPr>
              <a:t>27.6</a:t>
            </a:r>
            <a:r>
              <a:rPr i="1" lang="en-GB" sz="800">
                <a:solidFill>
                  <a:schemeClr val="dk2"/>
                </a:solidFill>
              </a:rPr>
              <a:t>)</a:t>
            </a:r>
            <a:endParaRPr sz="800"/>
          </a:p>
        </p:txBody>
      </p:sp>
      <p:sp>
        <p:nvSpPr>
          <p:cNvPr id="470" name="Google Shape;470;p52"/>
          <p:cNvSpPr/>
          <p:nvPr/>
        </p:nvSpPr>
        <p:spPr>
          <a:xfrm>
            <a:off x="5382000" y="2103000"/>
            <a:ext cx="548700" cy="1851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52"/>
          <p:cNvSpPr/>
          <p:nvPr/>
        </p:nvSpPr>
        <p:spPr>
          <a:xfrm>
            <a:off x="5886000" y="1226825"/>
            <a:ext cx="548700" cy="2728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52"/>
          <p:cNvSpPr/>
          <p:nvPr/>
        </p:nvSpPr>
        <p:spPr>
          <a:xfrm>
            <a:off x="6361200" y="1485900"/>
            <a:ext cx="2659800" cy="2469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3" name="Google Shape;47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Existing Approaches</a:t>
            </a:r>
            <a:r>
              <a:rPr b="1" lang="en-GB"/>
              <a:t> and </a:t>
            </a:r>
            <a:r>
              <a:rPr lang="en-GB"/>
              <a:t>Their</a:t>
            </a:r>
            <a:r>
              <a:rPr b="1" lang="en-GB"/>
              <a:t> Limitations</a:t>
            </a:r>
            <a:endParaRPr b="1"/>
          </a:p>
        </p:txBody>
      </p:sp>
      <p:sp>
        <p:nvSpPr>
          <p:cNvPr id="479" name="Google Shape;479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</a:t>
            </a:r>
            <a:endParaRPr/>
          </a:p>
        </p:txBody>
      </p:sp>
      <p:pic>
        <p:nvPicPr>
          <p:cNvPr id="480" name="Google Shape;4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25" y="1278838"/>
            <a:ext cx="2277201" cy="306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3"/>
          <p:cNvPicPr preferRelativeResize="0"/>
          <p:nvPr/>
        </p:nvPicPr>
        <p:blipFill rotWithShape="1">
          <a:blip r:embed="rId4">
            <a:alphaModFix/>
          </a:blip>
          <a:srcRect b="0" l="2271" r="1063" t="0"/>
          <a:stretch/>
        </p:blipFill>
        <p:spPr>
          <a:xfrm>
            <a:off x="3459250" y="1100650"/>
            <a:ext cx="2201137" cy="306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p53"/>
          <p:cNvGrpSpPr/>
          <p:nvPr/>
        </p:nvGrpSpPr>
        <p:grpSpPr>
          <a:xfrm>
            <a:off x="6237875" y="1085761"/>
            <a:ext cx="2715625" cy="3425061"/>
            <a:chOff x="6237879" y="1100700"/>
            <a:chExt cx="2715625" cy="3812825"/>
          </a:xfrm>
        </p:grpSpPr>
        <p:pic>
          <p:nvPicPr>
            <p:cNvPr id="483" name="Google Shape;483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37879" y="1100700"/>
              <a:ext cx="2715625" cy="3519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" name="Google Shape;484;p53"/>
            <p:cNvSpPr txBox="1"/>
            <p:nvPr/>
          </p:nvSpPr>
          <p:spPr>
            <a:xfrm>
              <a:off x="6696575" y="4502225"/>
              <a:ext cx="1798200" cy="41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Times New Roman"/>
                  <a:ea typeface="Times New Roman"/>
                  <a:cs typeface="Times New Roman"/>
                  <a:sym typeface="Times New Roman"/>
                </a:rPr>
                <a:t>(c) Mixture-of-Experts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85" name="Google Shape;485;p53"/>
          <p:cNvSpPr txBox="1"/>
          <p:nvPr/>
        </p:nvSpPr>
        <p:spPr>
          <a:xfrm>
            <a:off x="3596650" y="4525725"/>
            <a:ext cx="5136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</a:rPr>
              <a:t>[a,b] Augenstein, I., Ruder, S. and Søgaard, A., 2018, January. Multi-Task Learning of Pairwise Sequence Classification Tasks over Disparate Label Spaces. In </a:t>
            </a:r>
            <a:r>
              <a:rPr i="1" lang="en-GB" sz="700">
                <a:solidFill>
                  <a:schemeClr val="dk1"/>
                </a:solidFill>
              </a:rPr>
              <a:t>NAACL-HLT</a:t>
            </a:r>
            <a:r>
              <a:rPr lang="en-GB" sz="700">
                <a:solidFill>
                  <a:schemeClr val="dk1"/>
                </a:solidFill>
              </a:rPr>
              <a:t>.</a:t>
            </a:r>
            <a:br>
              <a:rPr lang="en-GB" sz="700">
                <a:solidFill>
                  <a:schemeClr val="dk1"/>
                </a:solidFill>
              </a:rPr>
            </a:br>
            <a:r>
              <a:rPr lang="en-GB" sz="700">
                <a:solidFill>
                  <a:schemeClr val="dk1"/>
                </a:solidFill>
              </a:rPr>
              <a:t>[c] Wright, D. and Augenstein, I., 2020, November. Transformer Based Multi-Source Domain Adaptation. In </a:t>
            </a:r>
            <a:r>
              <a:rPr i="1" lang="en-GB" sz="700">
                <a:solidFill>
                  <a:schemeClr val="dk1"/>
                </a:solidFill>
              </a:rPr>
              <a:t>Proceedings of the 2020 Conference on Empirical Methods in Natural Language Processing (EMNLP)</a:t>
            </a:r>
            <a:r>
              <a:rPr lang="en-GB" sz="700">
                <a:solidFill>
                  <a:schemeClr val="dk1"/>
                </a:solidFill>
              </a:rPr>
              <a:t> (pp. 7963-7974).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486" name="Google Shape;486;p53"/>
          <p:cNvSpPr txBox="1"/>
          <p:nvPr/>
        </p:nvSpPr>
        <p:spPr>
          <a:xfrm rot="-1500165">
            <a:off x="849762" y="1940612"/>
            <a:ext cx="1835510" cy="12622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Disjoint Label Spaces</a:t>
            </a: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No Domain Information</a:t>
            </a:r>
            <a:endParaRPr b="1">
              <a:solidFill>
                <a:srgbClr val="E06666"/>
              </a:solidFill>
              <a:highlight>
                <a:schemeClr val="lt1"/>
              </a:highlight>
            </a:endParaRPr>
          </a:p>
        </p:txBody>
      </p:sp>
      <p:sp>
        <p:nvSpPr>
          <p:cNvPr id="487" name="Google Shape;487;p53"/>
          <p:cNvSpPr txBox="1"/>
          <p:nvPr/>
        </p:nvSpPr>
        <p:spPr>
          <a:xfrm rot="-1500165">
            <a:off x="3642050" y="2156093"/>
            <a:ext cx="1835510" cy="8313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No Source </a:t>
            </a: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Domain Information</a:t>
            </a:r>
            <a:endParaRPr b="1">
              <a:solidFill>
                <a:srgbClr val="E06666"/>
              </a:solidFill>
              <a:highlight>
                <a:schemeClr val="lt1"/>
              </a:highlight>
            </a:endParaRPr>
          </a:p>
        </p:txBody>
      </p:sp>
      <p:sp>
        <p:nvSpPr>
          <p:cNvPr id="488" name="Google Shape;488;p53"/>
          <p:cNvSpPr txBox="1"/>
          <p:nvPr/>
        </p:nvSpPr>
        <p:spPr>
          <a:xfrm rot="-1500165">
            <a:off x="6677937" y="1832912"/>
            <a:ext cx="1835510" cy="14776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Requires </a:t>
            </a: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Shared Label Inventory </a:t>
            </a: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Parameter- Inefficient</a:t>
            </a:r>
            <a:endParaRPr b="1">
              <a:solidFill>
                <a:srgbClr val="E06666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</a:t>
            </a:r>
            <a:endParaRPr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-GB" sz="2000"/>
              <a:t>Consolidation of Stance Detection Data</a:t>
            </a:r>
            <a:endParaRPr b="1"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Combine different task variants/formulations with (some) semantic relation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Mitigate mismatch in label inventories and annotation protocols</a:t>
            </a:r>
            <a:endParaRPr sz="1600"/>
          </a:p>
        </p:txBody>
      </p:sp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</a:t>
            </a:r>
            <a:endParaRPr/>
          </a:p>
        </p:txBody>
      </p:sp>
      <p:sp>
        <p:nvSpPr>
          <p:cNvPr id="124" name="Google Shape;12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-GB" sz="2000"/>
              <a:t>Consolidation of Stance Detection Data</a:t>
            </a:r>
            <a:endParaRPr b="1"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Combine different task variants/formulations with (some) semantic relation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Mitigate mismatch in label inventories and annotation protocols</a:t>
            </a:r>
            <a:endParaRPr sz="16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-GB" sz="2000"/>
              <a:t>Improve In-Domain Learning</a:t>
            </a:r>
            <a:endParaRPr b="1" sz="20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Model domain information </a:t>
            </a:r>
            <a:r>
              <a:rPr b="1" lang="en-GB" sz="1600"/>
              <a:t>w/ Mixture-of-Experts</a:t>
            </a:r>
            <a:endParaRPr b="1"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Leverage label connection </a:t>
            </a:r>
            <a:r>
              <a:rPr b="1" lang="en-GB" sz="1600"/>
              <a:t>w/ Label Embeddings</a:t>
            </a:r>
            <a:endParaRPr b="1" sz="1600"/>
          </a:p>
        </p:txBody>
      </p:sp>
      <p:sp>
        <p:nvSpPr>
          <p:cNvPr id="125" name="Google Shape;12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</a:t>
            </a:r>
            <a:endParaRPr/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</a:t>
            </a:r>
            <a:endParaRPr/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-GB" sz="2000"/>
              <a:t>Consolidation of Stance Detection Data</a:t>
            </a:r>
            <a:endParaRPr b="1" sz="2000"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Combine d</a:t>
            </a:r>
            <a:r>
              <a:rPr lang="en-GB" sz="1600"/>
              <a:t>ifferent task variants/</a:t>
            </a:r>
            <a:r>
              <a:rPr lang="en-GB" sz="1600"/>
              <a:t>formulations</a:t>
            </a:r>
            <a:r>
              <a:rPr lang="en-GB" sz="1600"/>
              <a:t> with (some) semantic relation </a:t>
            </a:r>
            <a:endParaRPr sz="1600"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Mitigate mismatch in label inventories and annotation protocols</a:t>
            </a:r>
            <a:endParaRPr sz="16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-GB" sz="2000"/>
              <a:t>Improve In-Domain Learning</a:t>
            </a:r>
            <a:endParaRPr b="1" sz="20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Model domain information </a:t>
            </a:r>
            <a:r>
              <a:rPr b="1" lang="en-GB" sz="1600"/>
              <a:t>w/ Mixture-of-Experts</a:t>
            </a:r>
            <a:endParaRPr b="1"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Leverage label connection </a:t>
            </a:r>
            <a:r>
              <a:rPr b="1" lang="en-GB" sz="1600"/>
              <a:t>w/ Label Embeddings</a:t>
            </a:r>
            <a:endParaRPr b="1" sz="16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-GB" sz="2000"/>
              <a:t>Obtain Predictions for Out-of-Domain Data</a:t>
            </a:r>
            <a:endParaRPr b="1" sz="20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Predict from a set of unseen labels (</a:t>
            </a:r>
            <a:r>
              <a:rPr b="1" lang="en-GB" sz="1600"/>
              <a:t>hard and weak mappings)</a:t>
            </a:r>
            <a:endParaRPr b="1"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Alternative: e</a:t>
            </a:r>
            <a:r>
              <a:rPr lang="en-GB" sz="1600"/>
              <a:t>ntirely unsupervised </a:t>
            </a:r>
            <a:r>
              <a:rPr b="1" lang="en-GB" sz="1600"/>
              <a:t>(soft mappings)</a:t>
            </a:r>
            <a:endParaRPr b="1" sz="1600"/>
          </a:p>
        </p:txBody>
      </p:sp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Datasets</a:t>
            </a:r>
            <a:endParaRPr/>
          </a:p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en-GB"/>
              <a:t>Sixteen</a:t>
            </a:r>
            <a:r>
              <a:rPr lang="en-GB"/>
              <a:t> Diverse Datasets*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Fake news 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Rumors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Politics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Company a</a:t>
            </a:r>
            <a:r>
              <a:rPr lang="en-GB"/>
              <a:t>cquisitions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Over </a:t>
            </a:r>
            <a:r>
              <a:rPr b="1" lang="en-GB"/>
              <a:t>F</a:t>
            </a:r>
            <a:r>
              <a:rPr b="1" lang="en-GB"/>
              <a:t>ifty </a:t>
            </a:r>
            <a:r>
              <a:rPr lang="en-GB"/>
              <a:t>Different Labels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(Well-known) Favor, Against, etc.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(Additional) Neutral, etc.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(Unusual) Other, Question, etc.</a:t>
            </a:r>
            <a:r>
              <a:rPr lang="en-GB"/>
              <a:t>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Grouped by Source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Debates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News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Social media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/>
              <a:t>Various (mixed sources)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</p:txBody>
      </p:sp>
      <p:sp>
        <p:nvSpPr>
          <p:cNvPr id="142" name="Google Shape;142;p20"/>
          <p:cNvSpPr txBox="1"/>
          <p:nvPr/>
        </p:nvSpPr>
        <p:spPr>
          <a:xfrm>
            <a:off x="5297150" y="4585925"/>
            <a:ext cx="366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*Largest evaluation collection for stance detection, so far</a:t>
            </a:r>
            <a:endParaRPr sz="1000"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675" y="766975"/>
            <a:ext cx="4592250" cy="360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3" y="4703625"/>
            <a:ext cx="1484233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Existing Approaches</a:t>
            </a:r>
            <a:r>
              <a:rPr b="1" lang="en-GB"/>
              <a:t> and </a:t>
            </a:r>
            <a:r>
              <a:rPr lang="en-GB"/>
              <a:t>Their</a:t>
            </a:r>
            <a:r>
              <a:rPr b="1" lang="en-GB"/>
              <a:t> Limitations</a:t>
            </a:r>
            <a:endParaRPr b="1"/>
          </a:p>
        </p:txBody>
      </p:sp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</a:t>
            </a: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25" y="1278838"/>
            <a:ext cx="2277201" cy="306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 b="0" l="2271" r="1063" t="0"/>
          <a:stretch/>
        </p:blipFill>
        <p:spPr>
          <a:xfrm>
            <a:off x="3459250" y="1100650"/>
            <a:ext cx="2201137" cy="306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21"/>
          <p:cNvGrpSpPr/>
          <p:nvPr/>
        </p:nvGrpSpPr>
        <p:grpSpPr>
          <a:xfrm>
            <a:off x="6238800" y="1017725"/>
            <a:ext cx="2714401" cy="3492926"/>
            <a:chOff x="6238800" y="1017725"/>
            <a:chExt cx="2714401" cy="3492926"/>
          </a:xfrm>
        </p:grpSpPr>
        <p:pic>
          <p:nvPicPr>
            <p:cNvPr id="154" name="Google Shape;154;p21"/>
            <p:cNvPicPr preferRelativeResize="0"/>
            <p:nvPr/>
          </p:nvPicPr>
          <p:blipFill rotWithShape="1">
            <a:blip r:embed="rId5">
              <a:alphaModFix/>
            </a:blip>
            <a:srcRect b="0" l="0" r="0" t="3278"/>
            <a:stretch/>
          </p:blipFill>
          <p:spPr>
            <a:xfrm>
              <a:off x="6238800" y="1017725"/>
              <a:ext cx="2714401" cy="3188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21"/>
            <p:cNvSpPr txBox="1"/>
            <p:nvPr/>
          </p:nvSpPr>
          <p:spPr>
            <a:xfrm>
              <a:off x="6696571" y="4141351"/>
              <a:ext cx="1798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Times New Roman"/>
                  <a:ea typeface="Times New Roman"/>
                  <a:cs typeface="Times New Roman"/>
                  <a:sym typeface="Times New Roman"/>
                </a:rPr>
                <a:t>(c)</a:t>
              </a:r>
              <a:r>
                <a:rPr lang="en-GB" sz="1200">
                  <a:latin typeface="Times New Roman"/>
                  <a:ea typeface="Times New Roman"/>
                  <a:cs typeface="Times New Roman"/>
                  <a:sym typeface="Times New Roman"/>
                </a:rPr>
                <a:t> Mixture-of-Experts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56" name="Google Shape;156;p21"/>
          <p:cNvSpPr txBox="1"/>
          <p:nvPr/>
        </p:nvSpPr>
        <p:spPr>
          <a:xfrm>
            <a:off x="3596650" y="4525725"/>
            <a:ext cx="5136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</a:rPr>
              <a:t>[a,b] </a:t>
            </a:r>
            <a:r>
              <a:rPr lang="en-GB" sz="700">
                <a:solidFill>
                  <a:schemeClr val="dk1"/>
                </a:solidFill>
              </a:rPr>
              <a:t>Augenstein, I., Ruder, S. and Søgaard, A., 2018, January. Multi-Task Learning of Pairwise Sequence Classification Tasks over Disparate Label Spaces. In </a:t>
            </a:r>
            <a:r>
              <a:rPr i="1" lang="en-GB" sz="700">
                <a:solidFill>
                  <a:schemeClr val="dk1"/>
                </a:solidFill>
              </a:rPr>
              <a:t>NAACL-HLT</a:t>
            </a:r>
            <a:r>
              <a:rPr lang="en-GB" sz="700">
                <a:solidFill>
                  <a:schemeClr val="dk1"/>
                </a:solidFill>
              </a:rPr>
              <a:t>.</a:t>
            </a:r>
            <a:br>
              <a:rPr lang="en-GB" sz="700">
                <a:solidFill>
                  <a:schemeClr val="dk1"/>
                </a:solidFill>
              </a:rPr>
            </a:br>
            <a:r>
              <a:rPr lang="en-GB" sz="700">
                <a:solidFill>
                  <a:schemeClr val="dk1"/>
                </a:solidFill>
              </a:rPr>
              <a:t>[c] </a:t>
            </a:r>
            <a:r>
              <a:rPr lang="en-GB" sz="700">
                <a:solidFill>
                  <a:schemeClr val="dk1"/>
                </a:solidFill>
              </a:rPr>
              <a:t>Wright, D. and Augenstein, I., 2020, November. Transformer Based Multi-Source Domain Adaptation. In </a:t>
            </a:r>
            <a:r>
              <a:rPr i="1" lang="en-GB" sz="700">
                <a:solidFill>
                  <a:schemeClr val="dk1"/>
                </a:solidFill>
              </a:rPr>
              <a:t>Proceedings of the 2020 Conference on Empirical Methods in Natural Language Processing (EMNLP)</a:t>
            </a:r>
            <a:r>
              <a:rPr lang="en-GB" sz="700">
                <a:solidFill>
                  <a:schemeClr val="dk1"/>
                </a:solidFill>
              </a:rPr>
              <a:t> (pp. 7963-7974).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57" name="Google Shape;157;p21"/>
          <p:cNvSpPr txBox="1"/>
          <p:nvPr/>
        </p:nvSpPr>
        <p:spPr>
          <a:xfrm rot="-1500165">
            <a:off x="849762" y="1940612"/>
            <a:ext cx="1835510" cy="12622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Disjoint Label Spaces</a:t>
            </a: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No Domain Information</a:t>
            </a:r>
            <a:endParaRPr b="1">
              <a:solidFill>
                <a:srgbClr val="E06666"/>
              </a:solidFill>
              <a:highlight>
                <a:schemeClr val="lt1"/>
              </a:highlight>
            </a:endParaRPr>
          </a:p>
        </p:txBody>
      </p:sp>
      <p:sp>
        <p:nvSpPr>
          <p:cNvPr id="158" name="Google Shape;158;p21"/>
          <p:cNvSpPr txBox="1"/>
          <p:nvPr/>
        </p:nvSpPr>
        <p:spPr>
          <a:xfrm rot="-1500165">
            <a:off x="3642050" y="2156093"/>
            <a:ext cx="1835510" cy="8313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No Source </a:t>
            </a: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Domain Information</a:t>
            </a:r>
            <a:endParaRPr b="1">
              <a:solidFill>
                <a:srgbClr val="E06666"/>
              </a:solidFill>
              <a:highlight>
                <a:schemeClr val="lt1"/>
              </a:highlight>
            </a:endParaRPr>
          </a:p>
        </p:txBody>
      </p:sp>
      <p:sp>
        <p:nvSpPr>
          <p:cNvPr id="159" name="Google Shape;159;p21"/>
          <p:cNvSpPr txBox="1"/>
          <p:nvPr/>
        </p:nvSpPr>
        <p:spPr>
          <a:xfrm rot="-1500165">
            <a:off x="6677937" y="1832912"/>
            <a:ext cx="1835510" cy="14776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Requires </a:t>
            </a: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Shared Label Inventory </a:t>
            </a: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b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</a:br>
            <a:r>
              <a:rPr b="1" lang="en-GB">
                <a:solidFill>
                  <a:srgbClr val="E06666"/>
                </a:solidFill>
                <a:highlight>
                  <a:schemeClr val="lt1"/>
                </a:highlight>
              </a:rPr>
              <a:t>Parameter- Inefficient</a:t>
            </a:r>
            <a:endParaRPr b="1">
              <a:solidFill>
                <a:srgbClr val="E06666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23273B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